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5" r:id="rId3"/>
    <p:sldId id="267" r:id="rId4"/>
    <p:sldId id="268" r:id="rId5"/>
    <p:sldId id="269" r:id="rId6"/>
    <p:sldId id="258" r:id="rId7"/>
    <p:sldId id="282" r:id="rId8"/>
    <p:sldId id="283" r:id="rId9"/>
    <p:sldId id="284" r:id="rId10"/>
    <p:sldId id="264" r:id="rId11"/>
    <p:sldId id="285" r:id="rId12"/>
    <p:sldId id="259" r:id="rId13"/>
    <p:sldId id="262" r:id="rId14"/>
    <p:sldId id="270" r:id="rId15"/>
    <p:sldId id="271" r:id="rId16"/>
    <p:sldId id="261" r:id="rId17"/>
    <p:sldId id="266" r:id="rId18"/>
    <p:sldId id="286" r:id="rId19"/>
    <p:sldId id="287" r:id="rId20"/>
    <p:sldId id="288" r:id="rId21"/>
    <p:sldId id="289" r:id="rId22"/>
    <p:sldId id="290" r:id="rId23"/>
    <p:sldId id="291" r:id="rId24"/>
    <p:sldId id="292" r:id="rId25"/>
    <p:sldId id="276" r:id="rId26"/>
    <p:sldId id="277" r:id="rId27"/>
    <p:sldId id="278" r:id="rId28"/>
    <p:sldId id="279" r:id="rId29"/>
    <p:sldId id="280" r:id="rId30"/>
    <p:sldId id="281" r:id="rId31"/>
    <p:sldId id="272" r:id="rId32"/>
    <p:sldId id="273" r:id="rId33"/>
    <p:sldId id="274" r:id="rId34"/>
    <p:sldId id="275" r:id="rId35"/>
    <p:sldId id="263"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2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5378D-DF31-4D84-B4F4-F753391B5963}" type="datetimeFigureOut">
              <a:rPr lang="it-IT" smtClean="0"/>
              <a:t>01/04/2019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69D93-27E1-47C2-9FDE-9EDC9B613043}" type="slidenum">
              <a:rPr lang="it-IT" smtClean="0"/>
              <a:t>‹N›</a:t>
            </a:fld>
            <a:endParaRPr lang="it-IT"/>
          </a:p>
        </p:txBody>
      </p:sp>
    </p:spTree>
    <p:extLst>
      <p:ext uri="{BB962C8B-B14F-4D97-AF65-F5344CB8AC3E}">
        <p14:creationId xmlns:p14="http://schemas.microsoft.com/office/powerpoint/2010/main" val="422932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672BC09-DD68-4C2C-8590-C36C3B7052E2}" type="slidenum">
              <a:rPr lang="it-IT" smtClean="0"/>
              <a:t>34</a:t>
            </a:fld>
            <a:endParaRPr lang="it-IT"/>
          </a:p>
        </p:txBody>
      </p:sp>
    </p:spTree>
    <p:extLst>
      <p:ext uri="{BB962C8B-B14F-4D97-AF65-F5344CB8AC3E}">
        <p14:creationId xmlns:p14="http://schemas.microsoft.com/office/powerpoint/2010/main" val="3197298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B0CE051-1843-4B5C-B02F-E211ADAFC752}" type="datetimeFigureOut">
              <a:rPr lang="it-IT" smtClean="0"/>
              <a:t>31/03/2019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66543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B0CE051-1843-4B5C-B02F-E211ADAFC752}" type="datetimeFigureOut">
              <a:rPr lang="it-IT" smtClean="0"/>
              <a:t>31/03/2019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339469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B0CE051-1843-4B5C-B02F-E211ADAFC752}" type="datetimeFigureOut">
              <a:rPr lang="it-IT" smtClean="0"/>
              <a:t>31/03/2019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57049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B0CE051-1843-4B5C-B02F-E211ADAFC752}" type="datetimeFigureOut">
              <a:rPr lang="it-IT" smtClean="0"/>
              <a:t>31/03/2019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216755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DB0CE051-1843-4B5C-B02F-E211ADAFC752}" type="datetimeFigureOut">
              <a:rPr lang="it-IT" smtClean="0"/>
              <a:t>31/03/2019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136269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B0CE051-1843-4B5C-B02F-E211ADAFC752}" type="datetimeFigureOut">
              <a:rPr lang="it-IT" smtClean="0"/>
              <a:t>31/03/2019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428640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B0CE051-1843-4B5C-B02F-E211ADAFC752}" type="datetimeFigureOut">
              <a:rPr lang="it-IT" smtClean="0"/>
              <a:t>31/03/2019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62114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B0CE051-1843-4B5C-B02F-E211ADAFC752}" type="datetimeFigureOut">
              <a:rPr lang="it-IT" smtClean="0"/>
              <a:t>31/03/2019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380319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B0CE051-1843-4B5C-B02F-E211ADAFC752}" type="datetimeFigureOut">
              <a:rPr lang="it-IT" smtClean="0"/>
              <a:t>31/03/2019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257823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B0CE051-1843-4B5C-B02F-E211ADAFC752}" type="datetimeFigureOut">
              <a:rPr lang="it-IT" smtClean="0"/>
              <a:t>31/03/2019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31713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B0CE051-1843-4B5C-B02F-E211ADAFC752}" type="datetimeFigureOut">
              <a:rPr lang="it-IT" smtClean="0"/>
              <a:t>31/03/2019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DC849E-0293-48BD-9DBF-C8FD8933A91E}" type="slidenum">
              <a:rPr lang="it-IT" smtClean="0"/>
              <a:t>‹N›</a:t>
            </a:fld>
            <a:endParaRPr lang="it-IT"/>
          </a:p>
        </p:txBody>
      </p:sp>
    </p:spTree>
    <p:extLst>
      <p:ext uri="{BB962C8B-B14F-4D97-AF65-F5344CB8AC3E}">
        <p14:creationId xmlns:p14="http://schemas.microsoft.com/office/powerpoint/2010/main" val="305208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CE051-1843-4B5C-B02F-E211ADAFC752}" type="datetimeFigureOut">
              <a:rPr lang="it-IT" smtClean="0"/>
              <a:t>31/03/2019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C849E-0293-48BD-9DBF-C8FD8933A91E}" type="slidenum">
              <a:rPr lang="it-IT" smtClean="0"/>
              <a:t>‹N›</a:t>
            </a:fld>
            <a:endParaRPr lang="it-IT"/>
          </a:p>
        </p:txBody>
      </p:sp>
    </p:spTree>
    <p:extLst>
      <p:ext uri="{BB962C8B-B14F-4D97-AF65-F5344CB8AC3E}">
        <p14:creationId xmlns:p14="http://schemas.microsoft.com/office/powerpoint/2010/main" val="1318829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ltalex.com/documents/news/2014/08/19/ordinamento-istituzionale-soggetti#titol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file:///d:\documenti\MySite\robertobin.it\REG13\Esempio%20divisione%20per%20politiche.pp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altalex.com/index.php?idnot=1091"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giurcost.org/decisioni/2002/0282s-02.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66850" y="281441"/>
            <a:ext cx="9144000" cy="632959"/>
          </a:xfrm>
        </p:spPr>
        <p:txBody>
          <a:bodyPr>
            <a:normAutofit/>
          </a:bodyPr>
          <a:lstStyle/>
          <a:p>
            <a:r>
              <a:rPr lang="it-IT" sz="3200" b="1" dirty="0" smtClean="0">
                <a:solidFill>
                  <a:srgbClr val="FF0000"/>
                </a:solidFill>
                <a:effectLst>
                  <a:outerShdw blurRad="38100" dist="38100" dir="2700000" algn="tl">
                    <a:srgbClr val="000000">
                      <a:alpha val="43137"/>
                    </a:srgbClr>
                  </a:outerShdw>
                </a:effectLst>
              </a:rPr>
              <a:t>Le fonti dopo il 2001: i problemi</a:t>
            </a:r>
            <a:endParaRPr lang="it-IT" sz="3200" b="1"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183821" y="1208314"/>
            <a:ext cx="10548258" cy="5241472"/>
          </a:xfrm>
        </p:spPr>
        <p:txBody>
          <a:bodyPr>
            <a:normAutofit/>
          </a:bodyPr>
          <a:lstStyle/>
          <a:p>
            <a:pPr algn="l"/>
            <a:r>
              <a:rPr lang="it-IT" sz="3200" dirty="0" smtClean="0"/>
              <a:t>1. Riparto di competenze per «materie» e «etichette»</a:t>
            </a:r>
            <a:endParaRPr lang="it-IT" sz="3200" dirty="0"/>
          </a:p>
        </p:txBody>
      </p:sp>
    </p:spTree>
    <p:extLst>
      <p:ext uri="{BB962C8B-B14F-4D97-AF65-F5344CB8AC3E}">
        <p14:creationId xmlns:p14="http://schemas.microsoft.com/office/powerpoint/2010/main" val="118357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19536" y="404664"/>
            <a:ext cx="8496944" cy="1231106"/>
          </a:xfrm>
          <a:prstGeom prst="rect">
            <a:avLst/>
          </a:prstGeom>
          <a:noFill/>
        </p:spPr>
        <p:txBody>
          <a:bodyPr wrap="square" rtlCol="0">
            <a:spAutoFit/>
          </a:bodyPr>
          <a:lstStyle/>
          <a:p>
            <a:pPr algn="ctr"/>
            <a:r>
              <a:rPr lang="it-IT" sz="2800" dirty="0">
                <a:solidFill>
                  <a:srgbClr val="FF0000"/>
                </a:solidFill>
              </a:rPr>
              <a:t>Materie “trasversali” vs. «interesse nazionale»</a:t>
            </a:r>
          </a:p>
          <a:p>
            <a:pPr algn="ctr"/>
            <a:endParaRPr lang="it-IT" sz="2800" dirty="0">
              <a:solidFill>
                <a:srgbClr val="FF0000"/>
              </a:solidFill>
            </a:endParaRPr>
          </a:p>
          <a:p>
            <a:endParaRPr lang="it-IT" dirty="0">
              <a:solidFill>
                <a:schemeClr val="tx2">
                  <a:lumMod val="75000"/>
                </a:schemeClr>
              </a:solidFill>
            </a:endParaRPr>
          </a:p>
        </p:txBody>
      </p:sp>
      <p:sp>
        <p:nvSpPr>
          <p:cNvPr id="5" name="Rettangolo 4"/>
          <p:cNvSpPr/>
          <p:nvPr/>
        </p:nvSpPr>
        <p:spPr>
          <a:xfrm>
            <a:off x="6816080" y="2132856"/>
            <a:ext cx="208823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Trasporti locali</a:t>
            </a:r>
          </a:p>
        </p:txBody>
      </p:sp>
      <p:sp>
        <p:nvSpPr>
          <p:cNvPr id="6" name="CasellaDiTesto 5"/>
          <p:cNvSpPr txBox="1"/>
          <p:nvPr/>
        </p:nvSpPr>
        <p:spPr>
          <a:xfrm>
            <a:off x="6744072" y="1196752"/>
            <a:ext cx="2232248" cy="369332"/>
          </a:xfrm>
          <a:prstGeom prst="rect">
            <a:avLst/>
          </a:prstGeom>
          <a:noFill/>
        </p:spPr>
        <p:txBody>
          <a:bodyPr wrap="square" rtlCol="0">
            <a:spAutoFit/>
          </a:bodyPr>
          <a:lstStyle/>
          <a:p>
            <a:r>
              <a:rPr lang="it-IT" dirty="0"/>
              <a:t>Materie regionali</a:t>
            </a:r>
          </a:p>
        </p:txBody>
      </p:sp>
      <p:cxnSp>
        <p:nvCxnSpPr>
          <p:cNvPr id="8" name="Connettore 2 7"/>
          <p:cNvCxnSpPr/>
          <p:nvPr/>
        </p:nvCxnSpPr>
        <p:spPr>
          <a:xfrm>
            <a:off x="7824192" y="162880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6816080" y="3789040"/>
            <a:ext cx="208823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Turismo</a:t>
            </a:r>
          </a:p>
        </p:txBody>
      </p:sp>
      <p:sp>
        <p:nvSpPr>
          <p:cNvPr id="10" name="CasellaDiTesto 9"/>
          <p:cNvSpPr txBox="1"/>
          <p:nvPr/>
        </p:nvSpPr>
        <p:spPr>
          <a:xfrm>
            <a:off x="2423592" y="1196752"/>
            <a:ext cx="2232248" cy="369332"/>
          </a:xfrm>
          <a:prstGeom prst="rect">
            <a:avLst/>
          </a:prstGeom>
          <a:noFill/>
        </p:spPr>
        <p:txBody>
          <a:bodyPr wrap="square" rtlCol="0">
            <a:spAutoFit/>
          </a:bodyPr>
          <a:lstStyle/>
          <a:p>
            <a:r>
              <a:rPr lang="it-IT" dirty="0"/>
              <a:t>Materie statali</a:t>
            </a:r>
          </a:p>
        </p:txBody>
      </p:sp>
      <p:cxnSp>
        <p:nvCxnSpPr>
          <p:cNvPr id="12" name="Connettore 2 11"/>
          <p:cNvCxnSpPr/>
          <p:nvPr/>
        </p:nvCxnSpPr>
        <p:spPr>
          <a:xfrm>
            <a:off x="3287688" y="155679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2334816" y="2132856"/>
            <a:ext cx="2232248"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dirty="0"/>
              <a:t>Tutela della concorrenza</a:t>
            </a:r>
          </a:p>
        </p:txBody>
      </p:sp>
      <p:sp>
        <p:nvSpPr>
          <p:cNvPr id="15" name="Rettangolo 14"/>
          <p:cNvSpPr/>
          <p:nvPr/>
        </p:nvSpPr>
        <p:spPr>
          <a:xfrm>
            <a:off x="2351584" y="5534000"/>
            <a:ext cx="2232248"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dirty="0" smtClean="0"/>
              <a:t>Livelli essenziali </a:t>
            </a:r>
            <a:endParaRPr lang="it-IT" dirty="0"/>
          </a:p>
        </p:txBody>
      </p:sp>
      <p:cxnSp>
        <p:nvCxnSpPr>
          <p:cNvPr id="17" name="Connettore 2 16"/>
          <p:cNvCxnSpPr/>
          <p:nvPr/>
        </p:nvCxnSpPr>
        <p:spPr>
          <a:xfrm>
            <a:off x="4655840" y="2636912"/>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4583832" y="2852936"/>
            <a:ext cx="2232248"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4571256" y="4301260"/>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2334816" y="3941168"/>
            <a:ext cx="2232248"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dirty="0"/>
              <a:t>Tutela dell’ambiente </a:t>
            </a:r>
          </a:p>
        </p:txBody>
      </p:sp>
      <p:cxnSp>
        <p:nvCxnSpPr>
          <p:cNvPr id="16" name="Connettore 2 15"/>
          <p:cNvCxnSpPr/>
          <p:nvPr/>
        </p:nvCxnSpPr>
        <p:spPr>
          <a:xfrm flipV="1">
            <a:off x="4655840" y="3061607"/>
            <a:ext cx="2075656" cy="2914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V="1">
            <a:off x="4579640" y="4877545"/>
            <a:ext cx="2164432" cy="1340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4511824" y="6034016"/>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6820272" y="5317976"/>
            <a:ext cx="208823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Servizi socio-sanitari</a:t>
            </a:r>
            <a:endParaRPr lang="it-IT" dirty="0"/>
          </a:p>
        </p:txBody>
      </p:sp>
    </p:spTree>
    <p:extLst>
      <p:ext uri="{BB962C8B-B14F-4D97-AF65-F5344CB8AC3E}">
        <p14:creationId xmlns:p14="http://schemas.microsoft.com/office/powerpoint/2010/main" val="353087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35560" y="260649"/>
            <a:ext cx="7772400" cy="576064"/>
          </a:xfrm>
        </p:spPr>
        <p:txBody>
          <a:bodyPr/>
          <a:lstStyle/>
          <a:p>
            <a:r>
              <a:rPr lang="it-IT" sz="2800" dirty="0"/>
              <a:t>Quante sono le «materie trasversali»?</a:t>
            </a:r>
            <a:endParaRPr lang="it-IT" sz="2800" dirty="0"/>
          </a:p>
        </p:txBody>
      </p:sp>
      <p:sp>
        <p:nvSpPr>
          <p:cNvPr id="3" name="Sottotitolo 2"/>
          <p:cNvSpPr>
            <a:spLocks noGrp="1"/>
          </p:cNvSpPr>
          <p:nvPr>
            <p:ph type="subTitle" idx="1"/>
          </p:nvPr>
        </p:nvSpPr>
        <p:spPr>
          <a:xfrm>
            <a:off x="2135560" y="980728"/>
            <a:ext cx="8064896" cy="5472608"/>
          </a:xfrm>
        </p:spPr>
        <p:txBody>
          <a:bodyPr>
            <a:normAutofit fontScale="55000" lnSpcReduction="20000"/>
          </a:bodyPr>
          <a:lstStyle/>
          <a:p>
            <a:pPr algn="l"/>
            <a:r>
              <a:rPr lang="it-IT" i="1" dirty="0">
                <a:solidFill>
                  <a:schemeClr val="tx1"/>
                </a:solidFill>
              </a:rPr>
              <a:t>a)</a:t>
            </a:r>
            <a:r>
              <a:rPr lang="it-IT" dirty="0">
                <a:solidFill>
                  <a:schemeClr val="tx1"/>
                </a:solidFill>
              </a:rPr>
              <a:t> politica estera e rapporti internazionali dello Stato; rapporti dello Stato con l'Unione europea; diritto di asilo e condizione giuridica dei cittadini di Stati non appartenenti all'Unione europea;</a:t>
            </a:r>
          </a:p>
          <a:p>
            <a:pPr algn="l"/>
            <a:r>
              <a:rPr lang="it-IT" i="1" dirty="0">
                <a:solidFill>
                  <a:schemeClr val="tx1"/>
                </a:solidFill>
              </a:rPr>
              <a:t>b)</a:t>
            </a:r>
            <a:r>
              <a:rPr lang="it-IT" dirty="0">
                <a:solidFill>
                  <a:schemeClr val="tx1"/>
                </a:solidFill>
              </a:rPr>
              <a:t> </a:t>
            </a:r>
            <a:r>
              <a:rPr lang="it-IT" dirty="0">
                <a:solidFill>
                  <a:schemeClr val="accent1">
                    <a:lumMod val="75000"/>
                  </a:schemeClr>
                </a:solidFill>
                <a:effectLst>
                  <a:outerShdw blurRad="38100" dist="38100" dir="2700000" algn="tl">
                    <a:srgbClr val="000000">
                      <a:alpha val="43137"/>
                    </a:srgbClr>
                  </a:outerShdw>
                </a:effectLst>
              </a:rPr>
              <a:t>immigrazione</a:t>
            </a:r>
            <a:r>
              <a:rPr lang="it-IT" dirty="0">
                <a:solidFill>
                  <a:schemeClr val="tx1"/>
                </a:solidFill>
              </a:rPr>
              <a:t>;</a:t>
            </a:r>
          </a:p>
          <a:p>
            <a:pPr algn="l"/>
            <a:r>
              <a:rPr lang="it-IT" i="1" dirty="0">
                <a:solidFill>
                  <a:schemeClr val="tx1"/>
                </a:solidFill>
              </a:rPr>
              <a:t>c)</a:t>
            </a:r>
            <a:r>
              <a:rPr lang="it-IT" dirty="0">
                <a:solidFill>
                  <a:schemeClr val="tx1"/>
                </a:solidFill>
              </a:rPr>
              <a:t> </a:t>
            </a:r>
            <a:r>
              <a:rPr lang="it-IT" u="sng" dirty="0">
                <a:solidFill>
                  <a:schemeClr val="tx1"/>
                </a:solidFill>
              </a:rPr>
              <a:t>rapporti tra la Repubblica e le confessioni religiose</a:t>
            </a:r>
            <a:r>
              <a:rPr lang="it-IT" dirty="0">
                <a:solidFill>
                  <a:schemeClr val="tx1"/>
                </a:solidFill>
              </a:rPr>
              <a:t>;</a:t>
            </a:r>
          </a:p>
          <a:p>
            <a:pPr algn="l"/>
            <a:r>
              <a:rPr lang="it-IT" i="1" dirty="0">
                <a:solidFill>
                  <a:schemeClr val="tx1"/>
                </a:solidFill>
              </a:rPr>
              <a:t>d)</a:t>
            </a:r>
            <a:r>
              <a:rPr lang="it-IT" dirty="0">
                <a:solidFill>
                  <a:schemeClr val="tx1"/>
                </a:solidFill>
              </a:rPr>
              <a:t> difesa e Forze armate; sicurezza dello Stato; armi, munizioni ed esplosivi;</a:t>
            </a:r>
          </a:p>
          <a:p>
            <a:pPr algn="l"/>
            <a:r>
              <a:rPr lang="it-IT" i="1" dirty="0">
                <a:solidFill>
                  <a:schemeClr val="tx1"/>
                </a:solidFill>
              </a:rPr>
              <a:t>e)</a:t>
            </a:r>
            <a:r>
              <a:rPr lang="it-IT" dirty="0">
                <a:solidFill>
                  <a:schemeClr val="tx1"/>
                </a:solidFill>
              </a:rPr>
              <a:t> moneta, tutela del risparmio e mercati finanziari</a:t>
            </a:r>
            <a:r>
              <a:rPr lang="it-IT" dirty="0">
                <a:solidFill>
                  <a:schemeClr val="accent1">
                    <a:lumMod val="75000"/>
                  </a:schemeClr>
                </a:solidFill>
                <a:effectLst>
                  <a:outerShdw blurRad="38100" dist="38100" dir="2700000" algn="tl">
                    <a:srgbClr val="000000">
                      <a:alpha val="43137"/>
                    </a:srgbClr>
                  </a:outerShdw>
                </a:effectLst>
              </a:rPr>
              <a:t>; tutela della concorrenza</a:t>
            </a:r>
            <a:r>
              <a:rPr lang="it-IT" dirty="0">
                <a:solidFill>
                  <a:schemeClr val="tx1"/>
                </a:solidFill>
              </a:rPr>
              <a:t>; sistema valutario</a:t>
            </a:r>
            <a:r>
              <a:rPr lang="it-IT">
                <a:solidFill>
                  <a:schemeClr val="tx1"/>
                </a:solidFill>
              </a:rPr>
              <a:t>; </a:t>
            </a:r>
            <a:r>
              <a:rPr lang="it-IT" smtClean="0">
                <a:solidFill>
                  <a:schemeClr val="tx1"/>
                </a:solidFill>
              </a:rPr>
              <a:t>sistema tributario </a:t>
            </a:r>
            <a:r>
              <a:rPr lang="it-IT" dirty="0">
                <a:solidFill>
                  <a:schemeClr val="tx1"/>
                </a:solidFill>
              </a:rPr>
              <a:t>e contabile dello Stato; perequazione delle risorse finanziarie;</a:t>
            </a:r>
          </a:p>
          <a:p>
            <a:pPr algn="l"/>
            <a:r>
              <a:rPr lang="it-IT" i="1" dirty="0">
                <a:solidFill>
                  <a:schemeClr val="tx1"/>
                </a:solidFill>
              </a:rPr>
              <a:t>f)</a:t>
            </a:r>
            <a:r>
              <a:rPr lang="it-IT" dirty="0">
                <a:solidFill>
                  <a:schemeClr val="tx1"/>
                </a:solidFill>
              </a:rPr>
              <a:t> organi dello Stato e relative leggi elettorali; referendum statali; elezione del Parlamento europeo;</a:t>
            </a:r>
          </a:p>
          <a:p>
            <a:pPr algn="l"/>
            <a:r>
              <a:rPr lang="it-IT" i="1" dirty="0">
                <a:solidFill>
                  <a:schemeClr val="tx1"/>
                </a:solidFill>
              </a:rPr>
              <a:t>g)</a:t>
            </a:r>
            <a:r>
              <a:rPr lang="it-IT" dirty="0">
                <a:solidFill>
                  <a:schemeClr val="tx1"/>
                </a:solidFill>
              </a:rPr>
              <a:t> ordinamento e organizzazione amministrativa dello Stato e degli enti pubblici nazionali;</a:t>
            </a:r>
          </a:p>
          <a:p>
            <a:pPr algn="l"/>
            <a:r>
              <a:rPr lang="it-IT" i="1" dirty="0">
                <a:solidFill>
                  <a:schemeClr val="tx1"/>
                </a:solidFill>
              </a:rPr>
              <a:t>h)</a:t>
            </a:r>
            <a:r>
              <a:rPr lang="it-IT" dirty="0">
                <a:solidFill>
                  <a:schemeClr val="tx1"/>
                </a:solidFill>
              </a:rPr>
              <a:t> </a:t>
            </a:r>
            <a:r>
              <a:rPr lang="it-IT" dirty="0">
                <a:solidFill>
                  <a:schemeClr val="accent1">
                    <a:lumMod val="75000"/>
                  </a:schemeClr>
                </a:solidFill>
                <a:effectLst>
                  <a:outerShdw blurRad="38100" dist="38100" dir="2700000" algn="tl">
                    <a:srgbClr val="000000">
                      <a:alpha val="43137"/>
                    </a:srgbClr>
                  </a:outerShdw>
                </a:effectLst>
              </a:rPr>
              <a:t>ordine pubblico e sicurezza</a:t>
            </a:r>
            <a:r>
              <a:rPr lang="it-IT" dirty="0">
                <a:solidFill>
                  <a:schemeClr val="tx1"/>
                </a:solidFill>
              </a:rPr>
              <a:t>, ad esclusione della polizia amministrativa locale;</a:t>
            </a:r>
          </a:p>
          <a:p>
            <a:pPr algn="l"/>
            <a:r>
              <a:rPr lang="it-IT" i="1" dirty="0">
                <a:solidFill>
                  <a:schemeClr val="tx1"/>
                </a:solidFill>
              </a:rPr>
              <a:t>i)</a:t>
            </a:r>
            <a:r>
              <a:rPr lang="it-IT" dirty="0">
                <a:solidFill>
                  <a:schemeClr val="tx1"/>
                </a:solidFill>
              </a:rPr>
              <a:t> cittadinanza, stato civile e anagrafi;</a:t>
            </a:r>
          </a:p>
          <a:p>
            <a:pPr algn="l"/>
            <a:r>
              <a:rPr lang="it-IT" i="1" dirty="0">
                <a:solidFill>
                  <a:schemeClr val="tx1"/>
                </a:solidFill>
              </a:rPr>
              <a:t>l)</a:t>
            </a:r>
            <a:r>
              <a:rPr lang="it-IT" dirty="0">
                <a:solidFill>
                  <a:schemeClr val="tx1"/>
                </a:solidFill>
              </a:rPr>
              <a:t> giurisdizione e norme processuali; </a:t>
            </a:r>
            <a:r>
              <a:rPr lang="it-IT" u="sng" dirty="0">
                <a:solidFill>
                  <a:schemeClr val="tx1"/>
                </a:solidFill>
              </a:rPr>
              <a:t>ordinamento civile </a:t>
            </a:r>
            <a:r>
              <a:rPr lang="it-IT" dirty="0">
                <a:solidFill>
                  <a:schemeClr val="tx1"/>
                </a:solidFill>
              </a:rPr>
              <a:t>e penale; giustizia amministrativa;</a:t>
            </a:r>
          </a:p>
          <a:p>
            <a:pPr algn="l"/>
            <a:r>
              <a:rPr lang="it-IT" i="1" dirty="0">
                <a:solidFill>
                  <a:schemeClr val="tx1"/>
                </a:solidFill>
              </a:rPr>
              <a:t>m)</a:t>
            </a:r>
            <a:r>
              <a:rPr lang="it-IT" dirty="0">
                <a:solidFill>
                  <a:schemeClr val="tx1"/>
                </a:solidFill>
              </a:rPr>
              <a:t> </a:t>
            </a:r>
            <a:r>
              <a:rPr lang="it-IT" dirty="0">
                <a:solidFill>
                  <a:schemeClr val="accent1">
                    <a:lumMod val="75000"/>
                  </a:schemeClr>
                </a:solidFill>
                <a:effectLst>
                  <a:outerShdw blurRad="38100" dist="38100" dir="2700000" algn="tl">
                    <a:srgbClr val="000000">
                      <a:alpha val="43137"/>
                    </a:srgbClr>
                  </a:outerShdw>
                </a:effectLst>
              </a:rPr>
              <a:t>determinazione dei livelli essenziali </a:t>
            </a:r>
            <a:r>
              <a:rPr lang="it-IT" dirty="0">
                <a:solidFill>
                  <a:schemeClr val="tx1"/>
                </a:solidFill>
              </a:rPr>
              <a:t>delle prestazioni concernenti i diritti civili e sociali che devono essere garantiti su tutto il territorio nazionale;</a:t>
            </a:r>
          </a:p>
          <a:p>
            <a:pPr algn="l"/>
            <a:r>
              <a:rPr lang="it-IT" i="1" dirty="0">
                <a:solidFill>
                  <a:schemeClr val="tx1"/>
                </a:solidFill>
              </a:rPr>
              <a:t>n)</a:t>
            </a:r>
            <a:r>
              <a:rPr lang="it-IT" u="sng" dirty="0">
                <a:solidFill>
                  <a:schemeClr val="tx1"/>
                </a:solidFill>
              </a:rPr>
              <a:t> norme generali sull'istruzione</a:t>
            </a:r>
            <a:r>
              <a:rPr lang="it-IT" dirty="0">
                <a:solidFill>
                  <a:schemeClr val="tx1"/>
                </a:solidFill>
              </a:rPr>
              <a:t>;</a:t>
            </a:r>
          </a:p>
          <a:p>
            <a:pPr algn="l"/>
            <a:r>
              <a:rPr lang="it-IT" i="1" dirty="0">
                <a:solidFill>
                  <a:schemeClr val="tx1"/>
                </a:solidFill>
              </a:rPr>
              <a:t>o)</a:t>
            </a:r>
            <a:r>
              <a:rPr lang="it-IT" dirty="0">
                <a:solidFill>
                  <a:schemeClr val="tx1"/>
                </a:solidFill>
              </a:rPr>
              <a:t> </a:t>
            </a:r>
            <a:r>
              <a:rPr lang="it-IT" u="sng" dirty="0">
                <a:solidFill>
                  <a:schemeClr val="tx1"/>
                </a:solidFill>
              </a:rPr>
              <a:t>previdenza sociale</a:t>
            </a:r>
            <a:r>
              <a:rPr lang="it-IT" dirty="0">
                <a:solidFill>
                  <a:schemeClr val="tx1"/>
                </a:solidFill>
              </a:rPr>
              <a:t>;</a:t>
            </a:r>
          </a:p>
          <a:p>
            <a:pPr algn="l"/>
            <a:r>
              <a:rPr lang="it-IT" i="1" dirty="0">
                <a:solidFill>
                  <a:schemeClr val="tx1"/>
                </a:solidFill>
              </a:rPr>
              <a:t>p)</a:t>
            </a:r>
            <a:r>
              <a:rPr lang="it-IT" dirty="0">
                <a:solidFill>
                  <a:schemeClr val="tx1"/>
                </a:solidFill>
              </a:rPr>
              <a:t> legislazione elettorale, organi di governo e funzioni fondamentali di Comuni, Province e Città metropolitane;</a:t>
            </a:r>
          </a:p>
          <a:p>
            <a:pPr algn="l"/>
            <a:r>
              <a:rPr lang="it-IT" i="1" dirty="0">
                <a:solidFill>
                  <a:schemeClr val="tx1"/>
                </a:solidFill>
              </a:rPr>
              <a:t>q)</a:t>
            </a:r>
            <a:r>
              <a:rPr lang="it-IT" dirty="0">
                <a:solidFill>
                  <a:schemeClr val="tx1"/>
                </a:solidFill>
              </a:rPr>
              <a:t> dogane, protezione dei confini nazionali e profilassi internazionale;</a:t>
            </a:r>
          </a:p>
          <a:p>
            <a:pPr algn="l"/>
            <a:r>
              <a:rPr lang="it-IT" i="1" dirty="0">
                <a:solidFill>
                  <a:schemeClr val="tx1"/>
                </a:solidFill>
              </a:rPr>
              <a:t>r)</a:t>
            </a:r>
            <a:r>
              <a:rPr lang="it-IT" dirty="0">
                <a:solidFill>
                  <a:schemeClr val="tx1"/>
                </a:solidFill>
              </a:rPr>
              <a:t> pesi, misure e determinazione del tempo; </a:t>
            </a:r>
            <a:r>
              <a:rPr lang="it-IT" dirty="0">
                <a:solidFill>
                  <a:schemeClr val="accent1">
                    <a:lumMod val="75000"/>
                  </a:schemeClr>
                </a:solidFill>
                <a:effectLst>
                  <a:outerShdw blurRad="38100" dist="38100" dir="2700000" algn="tl">
                    <a:srgbClr val="000000">
                      <a:alpha val="43137"/>
                    </a:srgbClr>
                  </a:outerShdw>
                </a:effectLst>
              </a:rPr>
              <a:t>coordinamento informativo statistico e informatico dei dati dell'amministrazione statale, regionale e locale</a:t>
            </a:r>
            <a:r>
              <a:rPr lang="it-IT" dirty="0">
                <a:solidFill>
                  <a:schemeClr val="tx1"/>
                </a:solidFill>
              </a:rPr>
              <a:t>; opere dell'ingegno;</a:t>
            </a:r>
          </a:p>
          <a:p>
            <a:pPr algn="l"/>
            <a:r>
              <a:rPr lang="it-IT" i="1" dirty="0">
                <a:solidFill>
                  <a:schemeClr val="tx1"/>
                </a:solidFill>
              </a:rPr>
              <a:t>s)</a:t>
            </a:r>
            <a:r>
              <a:rPr lang="it-IT" dirty="0">
                <a:solidFill>
                  <a:schemeClr val="tx1"/>
                </a:solidFill>
              </a:rPr>
              <a:t> </a:t>
            </a:r>
            <a:r>
              <a:rPr lang="it-IT" dirty="0">
                <a:solidFill>
                  <a:schemeClr val="accent1">
                    <a:lumMod val="75000"/>
                  </a:schemeClr>
                </a:solidFill>
                <a:effectLst>
                  <a:outerShdw blurRad="38100" dist="38100" dir="2700000" algn="tl">
                    <a:srgbClr val="000000">
                      <a:alpha val="43137"/>
                    </a:srgbClr>
                  </a:outerShdw>
                </a:effectLst>
              </a:rPr>
              <a:t>tutela dell'ambiente, dell'ecosistema e dei beni culturali</a:t>
            </a:r>
            <a:r>
              <a:rPr lang="it-IT" dirty="0">
                <a:solidFill>
                  <a:schemeClr val="tx1"/>
                </a:solidFill>
              </a:rPr>
              <a:t>.</a:t>
            </a:r>
          </a:p>
          <a:p>
            <a:endParaRPr lang="it-IT" dirty="0"/>
          </a:p>
        </p:txBody>
      </p:sp>
    </p:spTree>
    <p:extLst>
      <p:ext uri="{BB962C8B-B14F-4D97-AF65-F5344CB8AC3E}">
        <p14:creationId xmlns:p14="http://schemas.microsoft.com/office/powerpoint/2010/main" val="252684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66850" y="281441"/>
            <a:ext cx="9144000" cy="632959"/>
          </a:xfrm>
        </p:spPr>
        <p:txBody>
          <a:bodyPr>
            <a:normAutofit/>
          </a:bodyPr>
          <a:lstStyle/>
          <a:p>
            <a:r>
              <a:rPr lang="it-IT" sz="3200" b="1" dirty="0" smtClean="0">
                <a:solidFill>
                  <a:srgbClr val="FF0000"/>
                </a:solidFill>
                <a:effectLst>
                  <a:outerShdw blurRad="38100" dist="38100" dir="2700000" algn="tl">
                    <a:srgbClr val="000000">
                      <a:alpha val="43137"/>
                    </a:srgbClr>
                  </a:outerShdw>
                </a:effectLst>
              </a:rPr>
              <a:t>Le fonti dopo il 2001: i problemi</a:t>
            </a:r>
            <a:endParaRPr lang="it-IT" sz="3200" b="1"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183821" y="1208314"/>
            <a:ext cx="10548258" cy="5241472"/>
          </a:xfrm>
        </p:spPr>
        <p:txBody>
          <a:bodyPr>
            <a:normAutofit/>
          </a:bodyPr>
          <a:lstStyle/>
          <a:p>
            <a:pPr marL="514350" indent="-514350" algn="l">
              <a:buAutoNum type="arabicPeriod"/>
            </a:pPr>
            <a:r>
              <a:rPr lang="it-IT" sz="3200" dirty="0" smtClean="0">
                <a:solidFill>
                  <a:schemeClr val="bg1">
                    <a:lumMod val="75000"/>
                  </a:schemeClr>
                </a:solidFill>
              </a:rPr>
              <a:t>Riparto di competenze per «materie» e «etichette»</a:t>
            </a:r>
            <a:endParaRPr lang="it-IT" sz="3200" dirty="0" smtClean="0">
              <a:solidFill>
                <a:schemeClr val="tx1">
                  <a:lumMod val="95000"/>
                  <a:lumOff val="5000"/>
                </a:schemeClr>
              </a:solidFill>
            </a:endParaRPr>
          </a:p>
          <a:p>
            <a:pPr marL="514350" indent="-514350" algn="l">
              <a:buAutoNum type="arabicPeriod"/>
            </a:pPr>
            <a:r>
              <a:rPr lang="it-IT" sz="3200" dirty="0" smtClean="0">
                <a:solidFill>
                  <a:schemeClr val="bg1">
                    <a:lumMod val="65000"/>
                  </a:schemeClr>
                </a:solidFill>
              </a:rPr>
              <a:t>Materie e «non materie»: le materie «trasversali»</a:t>
            </a:r>
            <a:endParaRPr lang="it-IT" sz="3200" dirty="0" smtClean="0"/>
          </a:p>
          <a:p>
            <a:pPr marL="514350" indent="-514350" algn="l">
              <a:buAutoNum type="arabicPeriod"/>
            </a:pPr>
            <a:r>
              <a:rPr lang="it-IT" sz="3200" dirty="0" smtClean="0"/>
              <a:t>L’ «intreccio» di materie e la «leale cooperazione»</a:t>
            </a:r>
            <a:endParaRPr lang="it-IT" sz="3200" dirty="0"/>
          </a:p>
        </p:txBody>
      </p:sp>
    </p:spTree>
    <p:extLst>
      <p:ext uri="{BB962C8B-B14F-4D97-AF65-F5344CB8AC3E}">
        <p14:creationId xmlns:p14="http://schemas.microsoft.com/office/powerpoint/2010/main" val="397091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66850" y="281441"/>
            <a:ext cx="9144000" cy="632959"/>
          </a:xfrm>
        </p:spPr>
        <p:txBody>
          <a:bodyPr>
            <a:normAutofit/>
          </a:bodyPr>
          <a:lstStyle/>
          <a:p>
            <a:r>
              <a:rPr lang="it-IT" sz="3200" b="1" dirty="0" smtClean="0">
                <a:solidFill>
                  <a:srgbClr val="FF0000"/>
                </a:solidFill>
                <a:effectLst>
                  <a:outerShdw blurRad="38100" dist="38100" dir="2700000" algn="tl">
                    <a:srgbClr val="000000">
                      <a:alpha val="43137"/>
                    </a:srgbClr>
                  </a:outerShdw>
                </a:effectLst>
              </a:rPr>
              <a:t>Le fonti dopo il 2001: i problemi</a:t>
            </a:r>
            <a:endParaRPr lang="it-IT" sz="3200" b="1"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183821" y="1208314"/>
            <a:ext cx="10548258" cy="5241472"/>
          </a:xfrm>
        </p:spPr>
        <p:txBody>
          <a:bodyPr>
            <a:normAutofit/>
          </a:bodyPr>
          <a:lstStyle/>
          <a:p>
            <a:pPr marL="514350" indent="-514350" algn="l">
              <a:buAutoNum type="arabicPeriod"/>
            </a:pPr>
            <a:r>
              <a:rPr lang="it-IT" sz="3200" dirty="0" smtClean="0">
                <a:solidFill>
                  <a:schemeClr val="bg1">
                    <a:lumMod val="75000"/>
                  </a:schemeClr>
                </a:solidFill>
              </a:rPr>
              <a:t>Riparto di competenze per «materie» e «etichette»</a:t>
            </a:r>
            <a:endParaRPr lang="it-IT" sz="3200" dirty="0" smtClean="0">
              <a:solidFill>
                <a:schemeClr val="tx1">
                  <a:lumMod val="95000"/>
                  <a:lumOff val="5000"/>
                </a:schemeClr>
              </a:solidFill>
            </a:endParaRPr>
          </a:p>
          <a:p>
            <a:pPr marL="514350" indent="-514350" algn="l">
              <a:buAutoNum type="arabicPeriod"/>
            </a:pPr>
            <a:r>
              <a:rPr lang="it-IT" sz="3200" dirty="0" smtClean="0">
                <a:solidFill>
                  <a:schemeClr val="bg1">
                    <a:lumMod val="65000"/>
                  </a:schemeClr>
                </a:solidFill>
              </a:rPr>
              <a:t>Materie e «non materie»: le materie «trasversali»</a:t>
            </a:r>
          </a:p>
          <a:p>
            <a:pPr marL="514350" indent="-514350" algn="l">
              <a:buAutoNum type="arabicPeriod"/>
            </a:pPr>
            <a:r>
              <a:rPr lang="it-IT" sz="3200" dirty="0" smtClean="0">
                <a:solidFill>
                  <a:schemeClr val="bg1">
                    <a:lumMod val="65000"/>
                  </a:schemeClr>
                </a:solidFill>
              </a:rPr>
              <a:t>L’ «intreccio» di materie e la «leale cooperazione»</a:t>
            </a:r>
          </a:p>
          <a:p>
            <a:pPr marL="514350" indent="-514350" algn="l">
              <a:buAutoNum type="arabicPeriod"/>
            </a:pPr>
            <a:r>
              <a:rPr lang="it-IT" sz="3200" dirty="0" smtClean="0"/>
              <a:t>L’ «intreccio» di materie e il «criterio di prevalenza»</a:t>
            </a:r>
            <a:endParaRPr lang="it-IT" sz="3200" dirty="0"/>
          </a:p>
        </p:txBody>
      </p:sp>
    </p:spTree>
    <p:extLst>
      <p:ext uri="{BB962C8B-B14F-4D97-AF65-F5344CB8AC3E}">
        <p14:creationId xmlns:p14="http://schemas.microsoft.com/office/powerpoint/2010/main" val="225225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35560" y="260649"/>
            <a:ext cx="7772400" cy="504056"/>
          </a:xfrm>
        </p:spPr>
        <p:txBody>
          <a:bodyPr>
            <a:normAutofit fontScale="90000"/>
          </a:bodyPr>
          <a:lstStyle/>
          <a:p>
            <a:r>
              <a:rPr lang="it-IT" dirty="0" smtClean="0"/>
              <a:t>Criterio della prevalenza: appalti</a:t>
            </a:r>
            <a:endParaRPr lang="it-IT" dirty="0"/>
          </a:p>
        </p:txBody>
      </p:sp>
      <p:sp>
        <p:nvSpPr>
          <p:cNvPr id="3" name="Sottotitolo 2"/>
          <p:cNvSpPr>
            <a:spLocks noGrp="1"/>
          </p:cNvSpPr>
          <p:nvPr>
            <p:ph type="subTitle" idx="1"/>
          </p:nvPr>
        </p:nvSpPr>
        <p:spPr>
          <a:xfrm>
            <a:off x="1847528" y="1052736"/>
            <a:ext cx="8424936" cy="5400600"/>
          </a:xfrm>
        </p:spPr>
        <p:txBody>
          <a:bodyPr>
            <a:normAutofit fontScale="92500" lnSpcReduction="20000"/>
          </a:bodyPr>
          <a:lstStyle/>
          <a:p>
            <a:pPr algn="l"/>
            <a:r>
              <a:rPr lang="it-IT" dirty="0" err="1" smtClean="0">
                <a:solidFill>
                  <a:schemeClr val="tx1"/>
                </a:solidFill>
              </a:rPr>
              <a:t>Sent</a:t>
            </a:r>
            <a:r>
              <a:rPr lang="it-IT" dirty="0" smtClean="0">
                <a:solidFill>
                  <a:schemeClr val="tx1"/>
                </a:solidFill>
              </a:rPr>
              <a:t>. 401/2007</a:t>
            </a:r>
          </a:p>
          <a:p>
            <a:pPr algn="l"/>
            <a:endParaRPr lang="it-IT" dirty="0">
              <a:solidFill>
                <a:schemeClr val="tx1"/>
              </a:solidFill>
            </a:endParaRPr>
          </a:p>
          <a:p>
            <a:pPr algn="l"/>
            <a:r>
              <a:rPr lang="it-IT" dirty="0" smtClean="0">
                <a:solidFill>
                  <a:schemeClr val="tx1"/>
                </a:solidFill>
              </a:rPr>
              <a:t>«Nello </a:t>
            </a:r>
            <a:r>
              <a:rPr lang="it-IT" dirty="0">
                <a:solidFill>
                  <a:schemeClr val="tx1"/>
                </a:solidFill>
              </a:rPr>
              <a:t>specifico settore degli appalti deve, </a:t>
            </a:r>
            <a:r>
              <a:rPr lang="it-IT" b="1" dirty="0">
                <a:solidFill>
                  <a:schemeClr val="tx1"/>
                </a:solidFill>
              </a:rPr>
              <a:t>però</a:t>
            </a:r>
            <a:r>
              <a:rPr lang="it-IT" dirty="0">
                <a:solidFill>
                  <a:schemeClr val="tx1"/>
                </a:solidFill>
              </a:rPr>
              <a:t>, ritenersi che la </a:t>
            </a:r>
            <a:r>
              <a:rPr lang="it-IT" b="1" dirty="0">
                <a:solidFill>
                  <a:schemeClr val="tx1"/>
                </a:solidFill>
              </a:rPr>
              <a:t>interferenza con competenze regionali</a:t>
            </a:r>
            <a:r>
              <a:rPr lang="it-IT" dirty="0">
                <a:solidFill>
                  <a:schemeClr val="tx1"/>
                </a:solidFill>
              </a:rPr>
              <a:t> si atteggia, in modo peculiare, </a:t>
            </a:r>
            <a:r>
              <a:rPr lang="it-IT" b="1" dirty="0">
                <a:solidFill>
                  <a:schemeClr val="tx1"/>
                </a:solidFill>
              </a:rPr>
              <a:t>non realizzandosi normalmente un intreccio in senso stretto</a:t>
            </a:r>
            <a:r>
              <a:rPr lang="it-IT" dirty="0">
                <a:solidFill>
                  <a:schemeClr val="tx1"/>
                </a:solidFill>
              </a:rPr>
              <a:t> con ambiti materiali di pertinenza regionale, bensì la </a:t>
            </a:r>
            <a:r>
              <a:rPr lang="it-IT" b="1" dirty="0">
                <a:solidFill>
                  <a:schemeClr val="tx1"/>
                </a:solidFill>
              </a:rPr>
              <a:t>prevalenza</a:t>
            </a:r>
            <a:r>
              <a:rPr lang="it-IT" dirty="0">
                <a:solidFill>
                  <a:schemeClr val="tx1"/>
                </a:solidFill>
              </a:rPr>
              <a:t> della disciplina statale su ogni altra fonte normativa. Ne consegue che la fase della procedura di evidenza pubblica, riconducibile alla tutela della concorrenza, potrà essere interamente disciplinata, nei limiti e secondo le modalità di seguito precisati, dal legislatore statale... Ciò significa che, contrariamente a quanto sostenuto da alcune delle ricorrenti, una volta che sia stata riconosciuta come riconducibile alla materia in questione la normativa statale, la stessa </a:t>
            </a:r>
            <a:r>
              <a:rPr lang="it-IT" b="1" dirty="0">
                <a:solidFill>
                  <a:schemeClr val="tx1"/>
                </a:solidFill>
              </a:rPr>
              <a:t>può avere anche un contenuto analitico</a:t>
            </a:r>
            <a:r>
              <a:rPr lang="it-IT" dirty="0">
                <a:solidFill>
                  <a:schemeClr val="tx1"/>
                </a:solidFill>
              </a:rPr>
              <a:t>... La proporzionalità e l’adeguatezza non si misurano, infatti, avendo riguardo esclusivamente al </a:t>
            </a:r>
            <a:r>
              <a:rPr lang="it-IT" b="1" dirty="0">
                <a:solidFill>
                  <a:schemeClr val="tx1"/>
                </a:solidFill>
              </a:rPr>
              <a:t>livello di dettaglio</a:t>
            </a:r>
            <a:r>
              <a:rPr lang="it-IT" dirty="0">
                <a:solidFill>
                  <a:schemeClr val="tx1"/>
                </a:solidFill>
              </a:rPr>
              <a:t> che connota quella specifica normativa. Se così fosse si verificherebbe una </a:t>
            </a:r>
            <a:r>
              <a:rPr lang="it-IT" b="1" dirty="0">
                <a:solidFill>
                  <a:schemeClr val="tx1"/>
                </a:solidFill>
              </a:rPr>
              <a:t>identificazione non consentita tra materie concorrenti e materie trasversali</a:t>
            </a:r>
            <a:r>
              <a:rPr lang="it-IT" dirty="0">
                <a:solidFill>
                  <a:schemeClr val="tx1"/>
                </a:solidFill>
              </a:rPr>
              <a:t> di competenza esclusiva che, invece, ricevono dalla Costituzione una differente disciplina</a:t>
            </a:r>
            <a:r>
              <a:rPr lang="it-IT" dirty="0" smtClean="0">
                <a:solidFill>
                  <a:schemeClr val="tx1"/>
                </a:solidFill>
              </a:rPr>
              <a:t>.»</a:t>
            </a:r>
            <a:endParaRPr lang="it-IT" dirty="0">
              <a:solidFill>
                <a:schemeClr val="tx1"/>
              </a:solidFill>
            </a:endParaRPr>
          </a:p>
          <a:p>
            <a:endParaRPr lang="it-IT" dirty="0"/>
          </a:p>
        </p:txBody>
      </p:sp>
    </p:spTree>
    <p:extLst>
      <p:ext uri="{BB962C8B-B14F-4D97-AF65-F5344CB8AC3E}">
        <p14:creationId xmlns:p14="http://schemas.microsoft.com/office/powerpoint/2010/main" val="277640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634082"/>
          </a:xfrm>
        </p:spPr>
        <p:txBody>
          <a:bodyPr>
            <a:normAutofit fontScale="90000"/>
          </a:bodyPr>
          <a:lstStyle/>
          <a:p>
            <a:r>
              <a:rPr lang="it-IT" dirty="0" smtClean="0"/>
              <a:t>Criterio della prevalenza: regolamenti</a:t>
            </a:r>
            <a:endParaRPr lang="it-IT" dirty="0"/>
          </a:p>
        </p:txBody>
      </p:sp>
      <p:sp>
        <p:nvSpPr>
          <p:cNvPr id="3" name="Segnaposto contenuto 2"/>
          <p:cNvSpPr>
            <a:spLocks noGrp="1"/>
          </p:cNvSpPr>
          <p:nvPr>
            <p:ph idx="1"/>
          </p:nvPr>
        </p:nvSpPr>
        <p:spPr>
          <a:xfrm>
            <a:off x="1775520" y="908720"/>
            <a:ext cx="8568952" cy="5946398"/>
          </a:xfrm>
        </p:spPr>
        <p:txBody>
          <a:bodyPr>
            <a:normAutofit fontScale="62500" lnSpcReduction="20000"/>
          </a:bodyPr>
          <a:lstStyle/>
          <a:p>
            <a:pPr marL="0" indent="0">
              <a:buNone/>
            </a:pPr>
            <a:r>
              <a:rPr lang="it-IT" dirty="0" smtClean="0"/>
              <a:t>«…Sul </a:t>
            </a:r>
            <a:r>
              <a:rPr lang="it-IT" dirty="0"/>
              <a:t>punto, è bene ricordare che, prima della riforma del titolo </a:t>
            </a:r>
            <a:r>
              <a:rPr lang="it-IT" dirty="0" smtClean="0"/>
              <a:t>V…, </a:t>
            </a:r>
            <a:r>
              <a:rPr lang="it-IT" dirty="0"/>
              <a:t>nelle materie di competenza regionale i principi fondamentali della disciplina, vincolanti nei confronti delle Regioni, potevano essere posti esclusivamente da leggi o da atti aventi forza di legge dello Stato, con esclusione degli </a:t>
            </a:r>
            <a:r>
              <a:rPr lang="it-IT" b="1" dirty="0"/>
              <a:t>atti regolamentari</a:t>
            </a:r>
            <a:r>
              <a:rPr lang="it-IT" dirty="0"/>
              <a:t> </a:t>
            </a:r>
            <a:r>
              <a:rPr lang="it-IT" dirty="0" smtClean="0"/>
              <a:t>(…). </a:t>
            </a:r>
            <a:r>
              <a:rPr lang="it-IT" dirty="0"/>
              <a:t>La ragione giustificativa di questa affermazione risiedeva nel </a:t>
            </a:r>
            <a:r>
              <a:rPr lang="it-IT" b="1" dirty="0"/>
              <a:t>principio della separazione delle competenze</a:t>
            </a:r>
            <a:r>
              <a:rPr lang="it-IT" dirty="0"/>
              <a:t>, che impediva che fosse possibile postulare una qualunque forma di condizionamento, da parte di un regolamento statale, anche adottato in delegificazione, di fonti primarie regionali. </a:t>
            </a:r>
          </a:p>
          <a:p>
            <a:pPr marL="0" indent="0">
              <a:buNone/>
            </a:pPr>
            <a:r>
              <a:rPr lang="it-IT" dirty="0"/>
              <a:t>Tale ragione si è ancora di più rafforzata con la riforma del titolo </a:t>
            </a:r>
            <a:r>
              <a:rPr lang="it-IT" dirty="0" smtClean="0"/>
              <a:t>V… </a:t>
            </a:r>
            <a:r>
              <a:rPr lang="it-IT" dirty="0"/>
              <a:t>che, come si è precisato, ha previsto che lo Stato non possa emanare regolamenti in materie di competenza ripartita, potendo, invece, adottare solo atti regolamentari nelle materie rientranti nella propria competenza legislativa esclusiva. In presenza di materie di tipo trasversale potrebbe soltanto porsi un problema di rapporti tra fonti appartenenti a diversi ambiti di competenza, in quanto dette materie si connotano per il fatto che, non avendo normalmente un oggetto definito di disciplina, </a:t>
            </a:r>
            <a:r>
              <a:rPr lang="it-IT" b="1" dirty="0"/>
              <a:t>possono intersecare altre competenze regionali</a:t>
            </a:r>
            <a:r>
              <a:rPr lang="it-IT" dirty="0"/>
              <a:t>. </a:t>
            </a:r>
          </a:p>
          <a:p>
            <a:pPr marL="0" indent="0">
              <a:buNone/>
            </a:pPr>
            <a:r>
              <a:rPr lang="it-IT" dirty="0"/>
              <a:t>Nella specie, a prescindere da ogni considerazione in ordine all’effettiva sussistenza di una lesione all’autonomia legislativa regionale, deve sottolinearsi che l’evenienza del </a:t>
            </a:r>
            <a:r>
              <a:rPr lang="it-IT" b="1" dirty="0"/>
              <a:t>condizionamento di una fonte secondaria nei confronti di una legge regionale</a:t>
            </a:r>
            <a:r>
              <a:rPr lang="it-IT" dirty="0"/>
              <a:t> non si verifica in presenza di un titolo di legittimazione statale riconducibile alla tutela della concorrenza, proprio in ragione della sua già descritta peculiare connotazione e del suo modo di operatività nel settore degli appalti. </a:t>
            </a:r>
          </a:p>
          <a:p>
            <a:pPr marL="0" indent="0">
              <a:buNone/>
            </a:pPr>
            <a:r>
              <a:rPr lang="it-IT" dirty="0"/>
              <a:t>Non è, pertanto, prospettabile – in relazione alle specifiche questioni di legittimità costituzionale proposte e alla tipologia dei regolamenti previsti – alcun condizionamento di fonti primarie regionali da parte di fonti secondarie statali. </a:t>
            </a:r>
          </a:p>
        </p:txBody>
      </p:sp>
    </p:spTree>
    <p:extLst>
      <p:ext uri="{BB962C8B-B14F-4D97-AF65-F5344CB8AC3E}">
        <p14:creationId xmlns:p14="http://schemas.microsoft.com/office/powerpoint/2010/main" val="194391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66850" y="281441"/>
            <a:ext cx="9144000" cy="632959"/>
          </a:xfrm>
        </p:spPr>
        <p:txBody>
          <a:bodyPr>
            <a:normAutofit/>
          </a:bodyPr>
          <a:lstStyle/>
          <a:p>
            <a:r>
              <a:rPr lang="it-IT" sz="3200" b="1" dirty="0" smtClean="0">
                <a:solidFill>
                  <a:srgbClr val="FF0000"/>
                </a:solidFill>
                <a:effectLst>
                  <a:outerShdw blurRad="38100" dist="38100" dir="2700000" algn="tl">
                    <a:srgbClr val="000000">
                      <a:alpha val="43137"/>
                    </a:srgbClr>
                  </a:outerShdw>
                </a:effectLst>
              </a:rPr>
              <a:t>Le fonti dopo il 2001: i problemi</a:t>
            </a:r>
            <a:endParaRPr lang="it-IT" sz="3200" b="1"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183821" y="1208314"/>
            <a:ext cx="10548258" cy="5241472"/>
          </a:xfrm>
        </p:spPr>
        <p:txBody>
          <a:bodyPr>
            <a:normAutofit/>
          </a:bodyPr>
          <a:lstStyle/>
          <a:p>
            <a:pPr marL="514350" indent="-514350" algn="l">
              <a:buAutoNum type="arabicPeriod"/>
            </a:pPr>
            <a:r>
              <a:rPr lang="it-IT" sz="3200" dirty="0" smtClean="0">
                <a:solidFill>
                  <a:schemeClr val="bg1">
                    <a:lumMod val="75000"/>
                  </a:schemeClr>
                </a:solidFill>
              </a:rPr>
              <a:t>Riparto di competenze per «materie» e «etichette»</a:t>
            </a:r>
            <a:endParaRPr lang="it-IT" sz="3200" dirty="0" smtClean="0">
              <a:solidFill>
                <a:schemeClr val="tx1">
                  <a:lumMod val="95000"/>
                  <a:lumOff val="5000"/>
                </a:schemeClr>
              </a:solidFill>
            </a:endParaRPr>
          </a:p>
          <a:p>
            <a:pPr marL="514350" indent="-514350" algn="l">
              <a:buAutoNum type="arabicPeriod"/>
            </a:pPr>
            <a:r>
              <a:rPr lang="it-IT" sz="3200" dirty="0" smtClean="0">
                <a:solidFill>
                  <a:schemeClr val="bg1">
                    <a:lumMod val="65000"/>
                  </a:schemeClr>
                </a:solidFill>
              </a:rPr>
              <a:t>Materie e «non materie»: le materie «trasversali»</a:t>
            </a:r>
          </a:p>
          <a:p>
            <a:pPr marL="514350" indent="-514350" algn="l">
              <a:buAutoNum type="arabicPeriod"/>
            </a:pPr>
            <a:r>
              <a:rPr lang="it-IT" sz="3200" dirty="0" smtClean="0">
                <a:solidFill>
                  <a:schemeClr val="bg1">
                    <a:lumMod val="65000"/>
                  </a:schemeClr>
                </a:solidFill>
              </a:rPr>
              <a:t>L’ «intreccio» di materie e la «leale cooperazione»</a:t>
            </a:r>
          </a:p>
          <a:p>
            <a:pPr marL="514350" indent="-514350" algn="l">
              <a:buAutoNum type="arabicPeriod"/>
            </a:pPr>
            <a:r>
              <a:rPr lang="it-IT" sz="3200" dirty="0" smtClean="0">
                <a:solidFill>
                  <a:schemeClr val="bg1">
                    <a:lumMod val="65000"/>
                  </a:schemeClr>
                </a:solidFill>
              </a:rPr>
              <a:t>L’ «intreccio» di materie e il «criterio di prevalenza»</a:t>
            </a:r>
          </a:p>
          <a:p>
            <a:pPr marL="514350" indent="-514350" algn="l">
              <a:buAutoNum type="arabicPeriod"/>
            </a:pPr>
            <a:r>
              <a:rPr lang="it-IT" sz="3200" dirty="0" smtClean="0"/>
              <a:t>L’applicazione del «principio di sussidiarietà»</a:t>
            </a:r>
            <a:endParaRPr lang="it-IT" sz="3200" dirty="0"/>
          </a:p>
        </p:txBody>
      </p:sp>
    </p:spTree>
    <p:extLst>
      <p:ext uri="{BB962C8B-B14F-4D97-AF65-F5344CB8AC3E}">
        <p14:creationId xmlns:p14="http://schemas.microsoft.com/office/powerpoint/2010/main" val="3033083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27648" y="1772817"/>
            <a:ext cx="6336704" cy="1668149"/>
          </a:xfrm>
          <a:prstGeom prst="rect">
            <a:avLst/>
          </a:prstGeom>
        </p:spPr>
        <p:txBody>
          <a:bodyPr wrap="square">
            <a:spAutoFit/>
          </a:bodyPr>
          <a:lstStyle/>
          <a:p>
            <a:pPr algn="ctr">
              <a:lnSpc>
                <a:spcPct val="80000"/>
              </a:lnSpc>
            </a:pPr>
            <a:r>
              <a:rPr lang="it-IT" sz="3200" b="1" dirty="0">
                <a:solidFill>
                  <a:schemeClr val="accent1">
                    <a:lumMod val="75000"/>
                  </a:schemeClr>
                </a:solidFill>
              </a:rPr>
              <a:t>Art. </a:t>
            </a:r>
            <a:r>
              <a:rPr lang="it-IT" sz="3200" b="1" dirty="0">
                <a:solidFill>
                  <a:schemeClr val="accent1">
                    <a:lumMod val="75000"/>
                  </a:schemeClr>
                </a:solidFill>
              </a:rPr>
              <a:t>118 </a:t>
            </a:r>
            <a:r>
              <a:rPr lang="it-IT" sz="3200" b="1" dirty="0">
                <a:solidFill>
                  <a:schemeClr val="accent1">
                    <a:lumMod val="75000"/>
                  </a:schemeClr>
                </a:solidFill>
              </a:rPr>
              <a:t>Cost. 1948</a:t>
            </a:r>
          </a:p>
          <a:p>
            <a:pPr>
              <a:lnSpc>
                <a:spcPct val="80000"/>
              </a:lnSpc>
            </a:pPr>
            <a:endParaRPr lang="it-IT" sz="3200" dirty="0"/>
          </a:p>
          <a:p>
            <a:pPr>
              <a:lnSpc>
                <a:spcPct val="80000"/>
              </a:lnSpc>
            </a:pPr>
            <a:r>
              <a:rPr lang="it-IT" sz="3200" dirty="0"/>
              <a:t>Principio di parallelismo tra funzione legislative e funzioni amministrative</a:t>
            </a:r>
          </a:p>
        </p:txBody>
      </p:sp>
    </p:spTree>
    <p:extLst>
      <p:ext uri="{BB962C8B-B14F-4D97-AF65-F5344CB8AC3E}">
        <p14:creationId xmlns:p14="http://schemas.microsoft.com/office/powerpoint/2010/main" val="307842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23592" y="335847"/>
            <a:ext cx="7632848" cy="4401205"/>
          </a:xfrm>
          <a:prstGeom prst="rect">
            <a:avLst/>
          </a:prstGeom>
        </p:spPr>
        <p:txBody>
          <a:bodyPr wrap="square">
            <a:spAutoFit/>
          </a:bodyPr>
          <a:lstStyle/>
          <a:p>
            <a:pPr algn="ctr"/>
            <a:r>
              <a:rPr lang="it-IT" sz="2800" b="1" dirty="0"/>
              <a:t>Art. </a:t>
            </a:r>
            <a:r>
              <a:rPr lang="it-IT" sz="2800" b="1" dirty="0"/>
              <a:t>118 Cost. – </a:t>
            </a:r>
            <a:r>
              <a:rPr lang="it-IT" sz="2800" b="1" i="1" dirty="0" err="1">
                <a:solidFill>
                  <a:srgbClr val="FF0000"/>
                </a:solidFill>
              </a:rPr>
              <a:t>S</a:t>
            </a:r>
            <a:r>
              <a:rPr lang="it-IT" sz="2800" b="1" i="1" dirty="0" err="1">
                <a:solidFill>
                  <a:srgbClr val="FF0000"/>
                </a:solidFill>
              </a:rPr>
              <a:t>ussidiarietà</a:t>
            </a:r>
            <a:r>
              <a:rPr lang="it-IT" sz="2800" b="1" i="1" dirty="0">
                <a:solidFill>
                  <a:srgbClr val="FF0000"/>
                </a:solidFill>
              </a:rPr>
              <a:t> </a:t>
            </a:r>
          </a:p>
          <a:p>
            <a:endParaRPr lang="it-IT" b="1" i="1" dirty="0"/>
          </a:p>
          <a:p>
            <a:r>
              <a:rPr lang="it-IT" dirty="0"/>
              <a:t>Le </a:t>
            </a:r>
            <a:r>
              <a:rPr lang="it-IT" dirty="0">
                <a:solidFill>
                  <a:schemeClr val="tx2"/>
                </a:solidFill>
                <a:effectLst>
                  <a:outerShdw blurRad="38100" dist="38100" dir="2700000" algn="tl">
                    <a:srgbClr val="000000">
                      <a:alpha val="43137"/>
                    </a:srgbClr>
                  </a:outerShdw>
                </a:effectLst>
              </a:rPr>
              <a:t>funzioni amministrative </a:t>
            </a:r>
            <a:r>
              <a:rPr lang="it-IT" dirty="0"/>
              <a:t>sono attribuite ai Comuni salvo che, per assicurarne l'esercizio unitario, siano conferite a Province, Città metropolitane, Regioni e Stato, sulla base dei principi di </a:t>
            </a:r>
            <a:r>
              <a:rPr lang="it-IT" dirty="0">
                <a:solidFill>
                  <a:srgbClr val="FF0000"/>
                </a:solidFill>
              </a:rPr>
              <a:t>sussidiarietà, differenziazione ed adeguatezza</a:t>
            </a:r>
            <a:r>
              <a:rPr lang="it-IT" dirty="0"/>
              <a:t>.</a:t>
            </a:r>
          </a:p>
          <a:p>
            <a:r>
              <a:rPr lang="it-IT" dirty="0"/>
              <a:t>I Comuni, le Province e le Città metropolitane sono titolari di funzioni amministrative proprie e di quelle conferite con legge statale o regionale, secondo le rispettive competenze.</a:t>
            </a:r>
          </a:p>
          <a:p>
            <a:r>
              <a:rPr lang="it-IT" dirty="0"/>
              <a:t>La legge statale disciplina forme di coordinamento fra Stato e Regioni nelle materie di cui alle lettere </a:t>
            </a:r>
            <a:r>
              <a:rPr lang="it-IT" i="1" dirty="0"/>
              <a:t>b)</a:t>
            </a:r>
            <a:r>
              <a:rPr lang="it-IT" dirty="0"/>
              <a:t> e </a:t>
            </a:r>
            <a:r>
              <a:rPr lang="it-IT" i="1" dirty="0"/>
              <a:t>h)</a:t>
            </a:r>
            <a:r>
              <a:rPr lang="it-IT" dirty="0"/>
              <a:t> del secondo comma dell'articolo 117, e disciplina inoltre forme di intesa e coordinamento nella materia della tutela dei beni culturali.</a:t>
            </a:r>
          </a:p>
          <a:p>
            <a:r>
              <a:rPr lang="it-IT" dirty="0"/>
              <a:t>Stato, Regioni, Città metropolitane, Province e Comuni favoriscono l'autonoma iniziativa dei cittadini, singoli e associati, per lo svolgimento di attività di interesse generale, sulla base del </a:t>
            </a:r>
            <a:r>
              <a:rPr lang="it-IT" dirty="0">
                <a:solidFill>
                  <a:srgbClr val="FF0000"/>
                </a:solidFill>
              </a:rPr>
              <a:t>principio di sussidiarietà</a:t>
            </a:r>
            <a:r>
              <a:rPr lang="it-IT" dirty="0"/>
              <a:t>.</a:t>
            </a:r>
          </a:p>
        </p:txBody>
      </p:sp>
    </p:spTree>
    <p:extLst>
      <p:ext uri="{BB962C8B-B14F-4D97-AF65-F5344CB8AC3E}">
        <p14:creationId xmlns:p14="http://schemas.microsoft.com/office/powerpoint/2010/main" val="292860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3750" y="404813"/>
            <a:ext cx="7772400" cy="792162"/>
          </a:xfrm>
        </p:spPr>
        <p:txBody>
          <a:bodyPr/>
          <a:lstStyle/>
          <a:p>
            <a:r>
              <a:rPr lang="it-IT" sz="4000" dirty="0"/>
              <a:t>Sussidiarietà e Cartesio</a:t>
            </a:r>
          </a:p>
        </p:txBody>
      </p:sp>
      <p:sp>
        <p:nvSpPr>
          <p:cNvPr id="2051" name="Rectangle 3"/>
          <p:cNvSpPr>
            <a:spLocks noGrp="1" noChangeArrowheads="1"/>
          </p:cNvSpPr>
          <p:nvPr>
            <p:ph type="subTitle" idx="1"/>
          </p:nvPr>
        </p:nvSpPr>
        <p:spPr>
          <a:xfrm>
            <a:off x="1703389" y="1341439"/>
            <a:ext cx="8785225" cy="5183187"/>
          </a:xfrm>
          <a:solidFill>
            <a:schemeClr val="tx2"/>
          </a:solidFill>
        </p:spPr>
        <p:txBody>
          <a:bodyPr/>
          <a:lstStyle/>
          <a:p>
            <a:pPr algn="l"/>
            <a:endParaRPr lang="it-IT" dirty="0">
              <a:solidFill>
                <a:schemeClr val="tx2"/>
              </a:solidFill>
            </a:endParaRPr>
          </a:p>
        </p:txBody>
      </p:sp>
      <p:pic>
        <p:nvPicPr>
          <p:cNvPr id="2052" name="Picture 4" descr="uomo1"/>
          <p:cNvPicPr>
            <a:picLocks noChangeAspect="1" noChangeArrowheads="1"/>
          </p:cNvPicPr>
          <p:nvPr/>
        </p:nvPicPr>
        <p:blipFill>
          <a:blip r:embed="rId2" cstate="print"/>
          <a:srcRect/>
          <a:stretch>
            <a:fillRect/>
          </a:stretch>
        </p:blipFill>
        <p:spPr bwMode="auto">
          <a:xfrm>
            <a:off x="2711450" y="4941889"/>
            <a:ext cx="819150" cy="962025"/>
          </a:xfrm>
          <a:prstGeom prst="rect">
            <a:avLst/>
          </a:prstGeom>
          <a:noFill/>
        </p:spPr>
      </p:pic>
      <p:sp>
        <p:nvSpPr>
          <p:cNvPr id="2053" name="AutoShape 5"/>
          <p:cNvSpPr>
            <a:spLocks noChangeArrowheads="1"/>
          </p:cNvSpPr>
          <p:nvPr/>
        </p:nvSpPr>
        <p:spPr bwMode="auto">
          <a:xfrm>
            <a:off x="3432176" y="2565400"/>
            <a:ext cx="142875" cy="2376488"/>
          </a:xfrm>
          <a:prstGeom prst="upArrow">
            <a:avLst>
              <a:gd name="adj1" fmla="val 50000"/>
              <a:gd name="adj2" fmla="val 415833"/>
            </a:avLst>
          </a:prstGeom>
          <a:solidFill>
            <a:srgbClr val="FFFF66"/>
          </a:solidFill>
          <a:ln w="9525">
            <a:solidFill>
              <a:schemeClr val="tx1"/>
            </a:solidFill>
            <a:miter lim="800000"/>
            <a:headEnd/>
            <a:tailEnd/>
          </a:ln>
          <a:effectLst/>
        </p:spPr>
        <p:txBody>
          <a:bodyPr wrap="none" anchor="ctr"/>
          <a:lstStyle/>
          <a:p>
            <a:endParaRPr lang="it-IT"/>
          </a:p>
        </p:txBody>
      </p:sp>
      <p:sp>
        <p:nvSpPr>
          <p:cNvPr id="2054" name="AutoShape 6"/>
          <p:cNvSpPr>
            <a:spLocks noChangeArrowheads="1"/>
          </p:cNvSpPr>
          <p:nvPr/>
        </p:nvSpPr>
        <p:spPr bwMode="auto">
          <a:xfrm>
            <a:off x="3503613" y="4868863"/>
            <a:ext cx="2305050" cy="144462"/>
          </a:xfrm>
          <a:prstGeom prst="rightArrow">
            <a:avLst>
              <a:gd name="adj1" fmla="val 50000"/>
              <a:gd name="adj2" fmla="val 398902"/>
            </a:avLst>
          </a:prstGeom>
          <a:solidFill>
            <a:srgbClr val="FFFF66"/>
          </a:solidFill>
          <a:ln w="9525">
            <a:solidFill>
              <a:schemeClr val="tx1"/>
            </a:solidFill>
            <a:miter lim="800000"/>
            <a:headEnd/>
            <a:tailEnd/>
          </a:ln>
          <a:effectLst/>
        </p:spPr>
        <p:txBody>
          <a:bodyPr wrap="none" anchor="ctr"/>
          <a:lstStyle/>
          <a:p>
            <a:endParaRPr lang="it-IT"/>
          </a:p>
        </p:txBody>
      </p:sp>
      <p:sp>
        <p:nvSpPr>
          <p:cNvPr id="2055" name="Text Box 7"/>
          <p:cNvSpPr txBox="1">
            <a:spLocks noChangeArrowheads="1"/>
          </p:cNvSpPr>
          <p:nvPr/>
        </p:nvSpPr>
        <p:spPr bwMode="auto">
          <a:xfrm>
            <a:off x="3719513" y="2349501"/>
            <a:ext cx="3816350" cy="366713"/>
          </a:xfrm>
          <a:prstGeom prst="rect">
            <a:avLst/>
          </a:prstGeom>
          <a:noFill/>
          <a:ln w="9525">
            <a:noFill/>
            <a:miter lim="800000"/>
            <a:headEnd/>
            <a:tailEnd/>
          </a:ln>
          <a:effectLst/>
        </p:spPr>
        <p:txBody>
          <a:bodyPr>
            <a:spAutoFit/>
          </a:bodyPr>
          <a:lstStyle/>
          <a:p>
            <a:pPr>
              <a:spcBef>
                <a:spcPct val="50000"/>
              </a:spcBef>
            </a:pPr>
            <a:r>
              <a:rPr lang="it-IT" dirty="0">
                <a:solidFill>
                  <a:srgbClr val="FF0000"/>
                </a:solidFill>
                <a:latin typeface="Berlin Sans FB" pitchFamily="34" charset="0"/>
              </a:rPr>
              <a:t>Sussidiarietà verticale</a:t>
            </a:r>
          </a:p>
        </p:txBody>
      </p:sp>
      <p:sp>
        <p:nvSpPr>
          <p:cNvPr id="2056" name="Text Box 8"/>
          <p:cNvSpPr txBox="1">
            <a:spLocks noChangeArrowheads="1"/>
          </p:cNvSpPr>
          <p:nvPr/>
        </p:nvSpPr>
        <p:spPr bwMode="auto">
          <a:xfrm>
            <a:off x="5808663" y="5229226"/>
            <a:ext cx="2951162" cy="366713"/>
          </a:xfrm>
          <a:prstGeom prst="rect">
            <a:avLst/>
          </a:prstGeom>
          <a:noFill/>
          <a:ln w="9525">
            <a:noFill/>
            <a:miter lim="800000"/>
            <a:headEnd/>
            <a:tailEnd/>
          </a:ln>
          <a:effectLst/>
        </p:spPr>
        <p:txBody>
          <a:bodyPr>
            <a:spAutoFit/>
          </a:bodyPr>
          <a:lstStyle/>
          <a:p>
            <a:pPr>
              <a:spcBef>
                <a:spcPct val="50000"/>
              </a:spcBef>
            </a:pPr>
            <a:r>
              <a:rPr lang="it-IT" dirty="0">
                <a:solidFill>
                  <a:srgbClr val="FF0000"/>
                </a:solidFill>
                <a:latin typeface="Berlin Sans FB" pitchFamily="34" charset="0"/>
              </a:rPr>
              <a:t>Sussidiarietà orizzontale</a:t>
            </a:r>
          </a:p>
        </p:txBody>
      </p:sp>
      <p:sp>
        <p:nvSpPr>
          <p:cNvPr id="2057" name="Text Box 9"/>
          <p:cNvSpPr txBox="1">
            <a:spLocks noChangeArrowheads="1"/>
          </p:cNvSpPr>
          <p:nvPr/>
        </p:nvSpPr>
        <p:spPr bwMode="auto">
          <a:xfrm>
            <a:off x="6959600" y="5589588"/>
            <a:ext cx="2160588" cy="366712"/>
          </a:xfrm>
          <a:prstGeom prst="rect">
            <a:avLst/>
          </a:prstGeom>
          <a:noFill/>
          <a:ln w="9525">
            <a:noFill/>
            <a:miter lim="800000"/>
            <a:headEnd/>
            <a:tailEnd/>
          </a:ln>
          <a:effectLst/>
        </p:spPr>
        <p:txBody>
          <a:bodyPr>
            <a:spAutoFit/>
          </a:bodyPr>
          <a:lstStyle/>
          <a:p>
            <a:pPr>
              <a:spcBef>
                <a:spcPct val="50000"/>
              </a:spcBef>
            </a:pPr>
            <a:r>
              <a:rPr lang="it-IT" dirty="0">
                <a:solidFill>
                  <a:schemeClr val="accent1">
                    <a:lumMod val="60000"/>
                    <a:lumOff val="40000"/>
                  </a:schemeClr>
                </a:solidFill>
              </a:rPr>
              <a:t>pubblico vs. privato</a:t>
            </a:r>
          </a:p>
        </p:txBody>
      </p:sp>
      <p:sp>
        <p:nvSpPr>
          <p:cNvPr id="2058" name="Text Box 10"/>
          <p:cNvSpPr txBox="1">
            <a:spLocks noChangeArrowheads="1"/>
          </p:cNvSpPr>
          <p:nvPr/>
        </p:nvSpPr>
        <p:spPr bwMode="auto">
          <a:xfrm>
            <a:off x="5159376" y="2708276"/>
            <a:ext cx="2665413" cy="366713"/>
          </a:xfrm>
          <a:prstGeom prst="rect">
            <a:avLst/>
          </a:prstGeom>
          <a:noFill/>
          <a:ln w="9525">
            <a:noFill/>
            <a:miter lim="800000"/>
            <a:headEnd/>
            <a:tailEnd/>
          </a:ln>
          <a:effectLst/>
        </p:spPr>
        <p:txBody>
          <a:bodyPr>
            <a:spAutoFit/>
          </a:bodyPr>
          <a:lstStyle/>
          <a:p>
            <a:pPr>
              <a:spcBef>
                <a:spcPct val="50000"/>
              </a:spcBef>
            </a:pPr>
            <a:r>
              <a:rPr lang="it-IT" dirty="0">
                <a:solidFill>
                  <a:schemeClr val="accent1">
                    <a:lumMod val="60000"/>
                    <a:lumOff val="40000"/>
                  </a:schemeClr>
                </a:solidFill>
              </a:rPr>
              <a:t>centro vs. periferia</a:t>
            </a:r>
          </a:p>
        </p:txBody>
      </p:sp>
    </p:spTree>
    <p:extLst>
      <p:ext uri="{BB962C8B-B14F-4D97-AF65-F5344CB8AC3E}">
        <p14:creationId xmlns:p14="http://schemas.microsoft.com/office/powerpoint/2010/main" val="183729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3750" y="260351"/>
            <a:ext cx="7772400" cy="720725"/>
          </a:xfrm>
        </p:spPr>
        <p:txBody>
          <a:bodyPr/>
          <a:lstStyle/>
          <a:p>
            <a:pPr eaLnBrk="1" hangingPunct="1"/>
            <a:r>
              <a:rPr lang="it-IT" altLang="it-IT" sz="2400" b="1" dirty="0">
                <a:solidFill>
                  <a:schemeClr val="tx2"/>
                </a:solidFill>
              </a:rPr>
              <a:t>Come si dividono le competenze?</a:t>
            </a:r>
          </a:p>
        </p:txBody>
      </p:sp>
      <p:sp>
        <p:nvSpPr>
          <p:cNvPr id="2051" name="Rectangle 3"/>
          <p:cNvSpPr>
            <a:spLocks noGrp="1" noChangeArrowheads="1"/>
          </p:cNvSpPr>
          <p:nvPr>
            <p:ph type="subTitle" idx="1"/>
          </p:nvPr>
        </p:nvSpPr>
        <p:spPr>
          <a:xfrm>
            <a:off x="2208214" y="981076"/>
            <a:ext cx="7991475" cy="5688013"/>
          </a:xfrm>
        </p:spPr>
        <p:txBody>
          <a:bodyPr/>
          <a:lstStyle/>
          <a:p>
            <a:pPr eaLnBrk="1" hangingPunct="1"/>
            <a:endParaRPr lang="it-IT" altLang="it-IT" sz="1800" dirty="0">
              <a:solidFill>
                <a:srgbClr val="FFFF00"/>
              </a:solidFill>
            </a:endParaRPr>
          </a:p>
        </p:txBody>
      </p:sp>
      <p:pic>
        <p:nvPicPr>
          <p:cNvPr id="2052" name="Picture 4" descr="man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5445125"/>
            <a:ext cx="762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AutoShape 5"/>
          <p:cNvSpPr>
            <a:spLocks noChangeArrowheads="1"/>
          </p:cNvSpPr>
          <p:nvPr/>
        </p:nvSpPr>
        <p:spPr bwMode="auto">
          <a:xfrm rot="10800000">
            <a:off x="5375276" y="1628776"/>
            <a:ext cx="1560513" cy="379412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054" name="Line 6"/>
          <p:cNvSpPr>
            <a:spLocks noChangeShapeType="1"/>
          </p:cNvSpPr>
          <p:nvPr/>
        </p:nvSpPr>
        <p:spPr bwMode="auto">
          <a:xfrm>
            <a:off x="4872038" y="1916113"/>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5" name="Line 7"/>
          <p:cNvSpPr>
            <a:spLocks noChangeShapeType="1"/>
          </p:cNvSpPr>
          <p:nvPr/>
        </p:nvSpPr>
        <p:spPr bwMode="auto">
          <a:xfrm>
            <a:off x="4943475" y="263683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6" name="Line 8"/>
          <p:cNvSpPr>
            <a:spLocks noChangeShapeType="1"/>
          </p:cNvSpPr>
          <p:nvPr/>
        </p:nvSpPr>
        <p:spPr bwMode="auto">
          <a:xfrm>
            <a:off x="4943475" y="3429000"/>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7" name="Line 9"/>
          <p:cNvSpPr>
            <a:spLocks noChangeShapeType="1"/>
          </p:cNvSpPr>
          <p:nvPr/>
        </p:nvSpPr>
        <p:spPr bwMode="auto">
          <a:xfrm>
            <a:off x="5016500" y="4221163"/>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8" name="Line 10"/>
          <p:cNvSpPr>
            <a:spLocks noChangeShapeType="1"/>
          </p:cNvSpPr>
          <p:nvPr/>
        </p:nvSpPr>
        <p:spPr bwMode="auto">
          <a:xfrm>
            <a:off x="5016500" y="494188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9" name="Text Box 11"/>
          <p:cNvSpPr txBox="1">
            <a:spLocks noChangeArrowheads="1"/>
          </p:cNvSpPr>
          <p:nvPr/>
        </p:nvSpPr>
        <p:spPr bwMode="auto">
          <a:xfrm>
            <a:off x="7680326" y="4724401"/>
            <a:ext cx="1223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a:solidFill>
                  <a:schemeClr val="bg1"/>
                </a:solidFill>
              </a:rPr>
              <a:t>comune</a:t>
            </a:r>
          </a:p>
        </p:txBody>
      </p:sp>
      <p:sp>
        <p:nvSpPr>
          <p:cNvPr id="2060" name="Text Box 12"/>
          <p:cNvSpPr txBox="1">
            <a:spLocks noChangeArrowheads="1"/>
          </p:cNvSpPr>
          <p:nvPr/>
        </p:nvSpPr>
        <p:spPr bwMode="auto">
          <a:xfrm>
            <a:off x="7680326" y="400526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dirty="0" smtClean="0">
                <a:solidFill>
                  <a:schemeClr val="accent1"/>
                </a:solidFill>
                <a:hlinkClick r:id="rId3"/>
              </a:rPr>
              <a:t>comuni</a:t>
            </a:r>
            <a:endParaRPr lang="it-IT" altLang="it-IT" dirty="0">
              <a:solidFill>
                <a:schemeClr val="accent1"/>
              </a:solidFill>
            </a:endParaRPr>
          </a:p>
        </p:txBody>
      </p:sp>
      <p:sp>
        <p:nvSpPr>
          <p:cNvPr id="2061" name="Text Box 13"/>
          <p:cNvSpPr txBox="1">
            <a:spLocks noChangeArrowheads="1"/>
          </p:cNvSpPr>
          <p:nvPr/>
        </p:nvSpPr>
        <p:spPr bwMode="auto">
          <a:xfrm>
            <a:off x="7680325" y="3213101"/>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a:solidFill>
                  <a:srgbClr val="FF0066"/>
                </a:solidFill>
              </a:rPr>
              <a:t>regione</a:t>
            </a:r>
          </a:p>
        </p:txBody>
      </p:sp>
      <p:sp>
        <p:nvSpPr>
          <p:cNvPr id="2062" name="Text Box 14"/>
          <p:cNvSpPr txBox="1">
            <a:spLocks noChangeArrowheads="1"/>
          </p:cNvSpPr>
          <p:nvPr/>
        </p:nvSpPr>
        <p:spPr bwMode="auto">
          <a:xfrm>
            <a:off x="7680325" y="2420938"/>
            <a:ext cx="1081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a:solidFill>
                  <a:srgbClr val="00FF00"/>
                </a:solidFill>
              </a:rPr>
              <a:t>stato</a:t>
            </a:r>
          </a:p>
        </p:txBody>
      </p:sp>
      <p:sp>
        <p:nvSpPr>
          <p:cNvPr id="2063" name="Text Box 15"/>
          <p:cNvSpPr txBox="1">
            <a:spLocks noChangeArrowheads="1"/>
          </p:cNvSpPr>
          <p:nvPr/>
        </p:nvSpPr>
        <p:spPr bwMode="auto">
          <a:xfrm>
            <a:off x="7464426" y="1700213"/>
            <a:ext cx="187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dirty="0">
                <a:solidFill>
                  <a:srgbClr val="00B050"/>
                </a:solidFill>
                <a:hlinkClick r:id="rId4" action="ppaction://hlinkpres?slideindex=1&amp;slidetitle="/>
              </a:rPr>
              <a:t>Unione europea</a:t>
            </a:r>
            <a:endParaRPr lang="it-IT" altLang="it-IT" dirty="0">
              <a:solidFill>
                <a:srgbClr val="00B050"/>
              </a:solidFill>
            </a:endParaRPr>
          </a:p>
        </p:txBody>
      </p:sp>
      <p:sp>
        <p:nvSpPr>
          <p:cNvPr id="2064" name="Text Box 16"/>
          <p:cNvSpPr txBox="1">
            <a:spLocks noChangeArrowheads="1"/>
          </p:cNvSpPr>
          <p:nvPr/>
        </p:nvSpPr>
        <p:spPr bwMode="auto">
          <a:xfrm>
            <a:off x="2927351" y="2205038"/>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dirty="0">
                <a:solidFill>
                  <a:schemeClr val="accent1">
                    <a:lumMod val="75000"/>
                  </a:schemeClr>
                </a:solidFill>
              </a:rPr>
              <a:t>politiche</a:t>
            </a:r>
          </a:p>
        </p:txBody>
      </p:sp>
      <p:sp>
        <p:nvSpPr>
          <p:cNvPr id="2065" name="Text Box 17"/>
          <p:cNvSpPr txBox="1">
            <a:spLocks noChangeArrowheads="1"/>
          </p:cNvSpPr>
          <p:nvPr/>
        </p:nvSpPr>
        <p:spPr bwMode="auto">
          <a:xfrm>
            <a:off x="2927351" y="3068638"/>
            <a:ext cx="165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a:solidFill>
                  <a:srgbClr val="FF0066"/>
                </a:solidFill>
              </a:rPr>
              <a:t>competenze</a:t>
            </a:r>
          </a:p>
        </p:txBody>
      </p:sp>
      <p:sp>
        <p:nvSpPr>
          <p:cNvPr id="2066" name="Text Box 18"/>
          <p:cNvSpPr txBox="1">
            <a:spLocks noChangeArrowheads="1"/>
          </p:cNvSpPr>
          <p:nvPr/>
        </p:nvSpPr>
        <p:spPr bwMode="auto">
          <a:xfrm>
            <a:off x="2653393" y="4005263"/>
            <a:ext cx="2363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dirty="0" smtClean="0">
                <a:solidFill>
                  <a:srgbClr val="FF0066"/>
                </a:solidFill>
              </a:rPr>
              <a:t>politiche/competenze</a:t>
            </a:r>
            <a:endParaRPr lang="it-IT" altLang="it-IT" dirty="0">
              <a:solidFill>
                <a:srgbClr val="FF0066"/>
              </a:solidFill>
            </a:endParaRPr>
          </a:p>
        </p:txBody>
      </p:sp>
      <p:sp>
        <p:nvSpPr>
          <p:cNvPr id="2067" name="Text Box 19"/>
          <p:cNvSpPr txBox="1">
            <a:spLocks noChangeArrowheads="1"/>
          </p:cNvSpPr>
          <p:nvPr/>
        </p:nvSpPr>
        <p:spPr bwMode="auto">
          <a:xfrm>
            <a:off x="2927351" y="4724401"/>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it-IT">
                <a:solidFill>
                  <a:srgbClr val="00FF00"/>
                </a:solidFill>
              </a:rPr>
              <a:t>sussidiarietà?</a:t>
            </a:r>
          </a:p>
        </p:txBody>
      </p:sp>
    </p:spTree>
    <p:extLst>
      <p:ext uri="{BB962C8B-B14F-4D97-AF65-F5344CB8AC3E}">
        <p14:creationId xmlns:p14="http://schemas.microsoft.com/office/powerpoint/2010/main" val="3102713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3750" y="260351"/>
            <a:ext cx="7772400" cy="720725"/>
          </a:xfrm>
        </p:spPr>
        <p:txBody>
          <a:bodyPr/>
          <a:lstStyle/>
          <a:p>
            <a:r>
              <a:rPr lang="it-IT" altLang="it-IT" sz="4000" b="1">
                <a:solidFill>
                  <a:srgbClr val="FFFF00"/>
                </a:solidFill>
              </a:rPr>
              <a:t>Multilivello?</a:t>
            </a:r>
          </a:p>
        </p:txBody>
      </p:sp>
      <p:sp>
        <p:nvSpPr>
          <p:cNvPr id="2051" name="Rectangle 3"/>
          <p:cNvSpPr>
            <a:spLocks noGrp="1" noChangeArrowheads="1"/>
          </p:cNvSpPr>
          <p:nvPr>
            <p:ph type="subTitle" idx="1"/>
          </p:nvPr>
        </p:nvSpPr>
        <p:spPr>
          <a:xfrm>
            <a:off x="2208214" y="981076"/>
            <a:ext cx="7991475" cy="5688013"/>
          </a:xfrm>
          <a:solidFill>
            <a:schemeClr val="tx2">
              <a:lumMod val="75000"/>
            </a:schemeClr>
          </a:solidFill>
        </p:spPr>
        <p:txBody>
          <a:bodyPr/>
          <a:lstStyle/>
          <a:p>
            <a:endParaRPr lang="it-IT" altLang="it-IT" sz="1800" dirty="0">
              <a:solidFill>
                <a:srgbClr val="FFFF00"/>
              </a:solidFill>
            </a:endParaRPr>
          </a:p>
        </p:txBody>
      </p:sp>
      <p:pic>
        <p:nvPicPr>
          <p:cNvPr id="2052" name="Picture 4" descr="man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5445125"/>
            <a:ext cx="762000" cy="1047750"/>
          </a:xfrm>
          <a:prstGeom prst="rect">
            <a:avLst/>
          </a:prstGeom>
          <a:noFill/>
          <a:extLst>
            <a:ext uri="{909E8E84-426E-40DD-AFC4-6F175D3DCCD1}">
              <a14:hiddenFill xmlns:a14="http://schemas.microsoft.com/office/drawing/2010/main">
                <a:solidFill>
                  <a:srgbClr val="FFFFFF"/>
                </a:solidFill>
              </a14:hiddenFill>
            </a:ext>
          </a:extLst>
        </p:spPr>
      </p:pic>
      <p:sp>
        <p:nvSpPr>
          <p:cNvPr id="2053" name="AutoShape 5"/>
          <p:cNvSpPr>
            <a:spLocks noChangeArrowheads="1"/>
          </p:cNvSpPr>
          <p:nvPr/>
        </p:nvSpPr>
        <p:spPr bwMode="auto">
          <a:xfrm rot="10800000">
            <a:off x="5375276" y="1628776"/>
            <a:ext cx="1560513" cy="379412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54" name="Line 6"/>
          <p:cNvSpPr>
            <a:spLocks noChangeShapeType="1"/>
          </p:cNvSpPr>
          <p:nvPr/>
        </p:nvSpPr>
        <p:spPr bwMode="auto">
          <a:xfrm>
            <a:off x="4872038" y="1916113"/>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5" name="Line 7"/>
          <p:cNvSpPr>
            <a:spLocks noChangeShapeType="1"/>
          </p:cNvSpPr>
          <p:nvPr/>
        </p:nvSpPr>
        <p:spPr bwMode="auto">
          <a:xfrm>
            <a:off x="4943475" y="263683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6" name="Line 8"/>
          <p:cNvSpPr>
            <a:spLocks noChangeShapeType="1"/>
          </p:cNvSpPr>
          <p:nvPr/>
        </p:nvSpPr>
        <p:spPr bwMode="auto">
          <a:xfrm>
            <a:off x="4943475" y="3429000"/>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7" name="Line 9"/>
          <p:cNvSpPr>
            <a:spLocks noChangeShapeType="1"/>
          </p:cNvSpPr>
          <p:nvPr/>
        </p:nvSpPr>
        <p:spPr bwMode="auto">
          <a:xfrm>
            <a:off x="5016500" y="4221163"/>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8" name="Line 10"/>
          <p:cNvSpPr>
            <a:spLocks noChangeShapeType="1"/>
          </p:cNvSpPr>
          <p:nvPr/>
        </p:nvSpPr>
        <p:spPr bwMode="auto">
          <a:xfrm>
            <a:off x="5016500" y="494188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9" name="Text Box 11"/>
          <p:cNvSpPr txBox="1">
            <a:spLocks noChangeArrowheads="1"/>
          </p:cNvSpPr>
          <p:nvPr/>
        </p:nvSpPr>
        <p:spPr bwMode="auto">
          <a:xfrm>
            <a:off x="7680326" y="4724401"/>
            <a:ext cx="1223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rPr>
              <a:t>comune</a:t>
            </a:r>
          </a:p>
        </p:txBody>
      </p:sp>
      <p:sp>
        <p:nvSpPr>
          <p:cNvPr id="2060" name="Text Box 12"/>
          <p:cNvSpPr txBox="1">
            <a:spLocks noChangeArrowheads="1"/>
          </p:cNvSpPr>
          <p:nvPr/>
        </p:nvSpPr>
        <p:spPr bwMode="auto">
          <a:xfrm>
            <a:off x="7680326" y="400526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accent1"/>
                </a:solidFill>
              </a:rPr>
              <a:t>provincia</a:t>
            </a:r>
          </a:p>
        </p:txBody>
      </p:sp>
      <p:sp>
        <p:nvSpPr>
          <p:cNvPr id="2061" name="Text Box 13"/>
          <p:cNvSpPr txBox="1">
            <a:spLocks noChangeArrowheads="1"/>
          </p:cNvSpPr>
          <p:nvPr/>
        </p:nvSpPr>
        <p:spPr bwMode="auto">
          <a:xfrm>
            <a:off x="7680325" y="3213101"/>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FF0066"/>
                </a:solidFill>
              </a:rPr>
              <a:t>regione</a:t>
            </a:r>
          </a:p>
        </p:txBody>
      </p:sp>
      <p:sp>
        <p:nvSpPr>
          <p:cNvPr id="2062" name="Text Box 14"/>
          <p:cNvSpPr txBox="1">
            <a:spLocks noChangeArrowheads="1"/>
          </p:cNvSpPr>
          <p:nvPr/>
        </p:nvSpPr>
        <p:spPr bwMode="auto">
          <a:xfrm>
            <a:off x="7680325" y="2420938"/>
            <a:ext cx="1081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00FF00"/>
                </a:solidFill>
              </a:rPr>
              <a:t>stato</a:t>
            </a:r>
          </a:p>
        </p:txBody>
      </p:sp>
      <p:sp>
        <p:nvSpPr>
          <p:cNvPr id="2063" name="Text Box 15"/>
          <p:cNvSpPr txBox="1">
            <a:spLocks noChangeArrowheads="1"/>
          </p:cNvSpPr>
          <p:nvPr/>
        </p:nvSpPr>
        <p:spPr bwMode="auto">
          <a:xfrm>
            <a:off x="7464426" y="1700213"/>
            <a:ext cx="187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FFFF00"/>
                </a:solidFill>
              </a:rPr>
              <a:t>Unione europea</a:t>
            </a:r>
          </a:p>
        </p:txBody>
      </p:sp>
    </p:spTree>
    <p:extLst>
      <p:ext uri="{BB962C8B-B14F-4D97-AF65-F5344CB8AC3E}">
        <p14:creationId xmlns:p14="http://schemas.microsoft.com/office/powerpoint/2010/main" val="88333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3750" y="260351"/>
            <a:ext cx="7772400" cy="720725"/>
          </a:xfrm>
        </p:spPr>
        <p:txBody>
          <a:bodyPr/>
          <a:lstStyle/>
          <a:p>
            <a:r>
              <a:rPr lang="it-IT" altLang="it-IT" sz="4000" b="1">
                <a:solidFill>
                  <a:srgbClr val="FFFF00"/>
                </a:solidFill>
              </a:rPr>
              <a:t>Rappresentanza multilivello</a:t>
            </a:r>
          </a:p>
        </p:txBody>
      </p:sp>
      <p:sp>
        <p:nvSpPr>
          <p:cNvPr id="2051" name="Rectangle 3"/>
          <p:cNvSpPr>
            <a:spLocks noGrp="1" noChangeArrowheads="1"/>
          </p:cNvSpPr>
          <p:nvPr>
            <p:ph type="subTitle" idx="1"/>
          </p:nvPr>
        </p:nvSpPr>
        <p:spPr>
          <a:xfrm>
            <a:off x="2135189" y="981076"/>
            <a:ext cx="7991475" cy="5688013"/>
          </a:xfrm>
          <a:solidFill>
            <a:schemeClr val="tx2">
              <a:lumMod val="75000"/>
            </a:schemeClr>
          </a:solidFill>
        </p:spPr>
        <p:txBody>
          <a:bodyPr/>
          <a:lstStyle/>
          <a:p>
            <a:endParaRPr lang="it-IT" altLang="it-IT" sz="1800" dirty="0">
              <a:solidFill>
                <a:srgbClr val="FFFF00"/>
              </a:solidFill>
            </a:endParaRPr>
          </a:p>
        </p:txBody>
      </p:sp>
      <p:sp>
        <p:nvSpPr>
          <p:cNvPr id="2053" name="AutoShape 5"/>
          <p:cNvSpPr>
            <a:spLocks noChangeArrowheads="1"/>
          </p:cNvSpPr>
          <p:nvPr/>
        </p:nvSpPr>
        <p:spPr bwMode="auto">
          <a:xfrm rot="10800000">
            <a:off x="5375276" y="1628776"/>
            <a:ext cx="1560513" cy="379412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54" name="Line 6"/>
          <p:cNvSpPr>
            <a:spLocks noChangeShapeType="1"/>
          </p:cNvSpPr>
          <p:nvPr/>
        </p:nvSpPr>
        <p:spPr bwMode="auto">
          <a:xfrm>
            <a:off x="4872038" y="1916113"/>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5" name="Line 7"/>
          <p:cNvSpPr>
            <a:spLocks noChangeShapeType="1"/>
          </p:cNvSpPr>
          <p:nvPr/>
        </p:nvSpPr>
        <p:spPr bwMode="auto">
          <a:xfrm>
            <a:off x="4943475" y="263683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6" name="Line 8"/>
          <p:cNvSpPr>
            <a:spLocks noChangeShapeType="1"/>
          </p:cNvSpPr>
          <p:nvPr/>
        </p:nvSpPr>
        <p:spPr bwMode="auto">
          <a:xfrm>
            <a:off x="4943475" y="3429000"/>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7" name="Line 9"/>
          <p:cNvSpPr>
            <a:spLocks noChangeShapeType="1"/>
          </p:cNvSpPr>
          <p:nvPr/>
        </p:nvSpPr>
        <p:spPr bwMode="auto">
          <a:xfrm>
            <a:off x="5016500" y="4221163"/>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8" name="Line 10"/>
          <p:cNvSpPr>
            <a:spLocks noChangeShapeType="1"/>
          </p:cNvSpPr>
          <p:nvPr/>
        </p:nvSpPr>
        <p:spPr bwMode="auto">
          <a:xfrm>
            <a:off x="5016500" y="494188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9" name="Text Box 11"/>
          <p:cNvSpPr txBox="1">
            <a:spLocks noChangeArrowheads="1"/>
          </p:cNvSpPr>
          <p:nvPr/>
        </p:nvSpPr>
        <p:spPr bwMode="auto">
          <a:xfrm>
            <a:off x="7680326" y="4724401"/>
            <a:ext cx="1223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rPr>
              <a:t>comune</a:t>
            </a:r>
          </a:p>
        </p:txBody>
      </p:sp>
      <p:sp>
        <p:nvSpPr>
          <p:cNvPr id="2060" name="Text Box 12"/>
          <p:cNvSpPr txBox="1">
            <a:spLocks noChangeArrowheads="1"/>
          </p:cNvSpPr>
          <p:nvPr/>
        </p:nvSpPr>
        <p:spPr bwMode="auto">
          <a:xfrm>
            <a:off x="7680326" y="400526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accent1"/>
                </a:solidFill>
              </a:rPr>
              <a:t>provincia</a:t>
            </a:r>
          </a:p>
        </p:txBody>
      </p:sp>
      <p:sp>
        <p:nvSpPr>
          <p:cNvPr id="2061" name="Text Box 13"/>
          <p:cNvSpPr txBox="1">
            <a:spLocks noChangeArrowheads="1"/>
          </p:cNvSpPr>
          <p:nvPr/>
        </p:nvSpPr>
        <p:spPr bwMode="auto">
          <a:xfrm>
            <a:off x="7680325" y="3213101"/>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FF0066"/>
                </a:solidFill>
              </a:rPr>
              <a:t>regione</a:t>
            </a:r>
          </a:p>
        </p:txBody>
      </p:sp>
      <p:sp>
        <p:nvSpPr>
          <p:cNvPr id="2062" name="Text Box 14"/>
          <p:cNvSpPr txBox="1">
            <a:spLocks noChangeArrowheads="1"/>
          </p:cNvSpPr>
          <p:nvPr/>
        </p:nvSpPr>
        <p:spPr bwMode="auto">
          <a:xfrm>
            <a:off x="7680325" y="2420938"/>
            <a:ext cx="1081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00FF00"/>
                </a:solidFill>
              </a:rPr>
              <a:t>stato</a:t>
            </a:r>
          </a:p>
        </p:txBody>
      </p:sp>
      <p:sp>
        <p:nvSpPr>
          <p:cNvPr id="2063" name="Text Box 15"/>
          <p:cNvSpPr txBox="1">
            <a:spLocks noChangeArrowheads="1"/>
          </p:cNvSpPr>
          <p:nvPr/>
        </p:nvSpPr>
        <p:spPr bwMode="auto">
          <a:xfrm>
            <a:off x="7464426" y="1700213"/>
            <a:ext cx="187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FFFF00"/>
                </a:solidFill>
              </a:rPr>
              <a:t>Unione europea</a:t>
            </a:r>
          </a:p>
        </p:txBody>
      </p:sp>
      <p:sp>
        <p:nvSpPr>
          <p:cNvPr id="2064" name="Text Box 16"/>
          <p:cNvSpPr txBox="1">
            <a:spLocks noChangeArrowheads="1"/>
          </p:cNvSpPr>
          <p:nvPr/>
        </p:nvSpPr>
        <p:spPr bwMode="auto">
          <a:xfrm>
            <a:off x="2640013" y="4797426"/>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  </a:t>
            </a:r>
            <a:r>
              <a:rPr lang="it-IT" altLang="it-IT">
                <a:solidFill>
                  <a:schemeClr val="bg1"/>
                </a:solidFill>
              </a:rPr>
              <a:t>1: 1.000</a:t>
            </a:r>
          </a:p>
        </p:txBody>
      </p:sp>
      <p:sp>
        <p:nvSpPr>
          <p:cNvPr id="2070" name="Text Box 22"/>
          <p:cNvSpPr txBox="1">
            <a:spLocks noChangeArrowheads="1"/>
          </p:cNvSpPr>
          <p:nvPr/>
        </p:nvSpPr>
        <p:spPr bwMode="auto">
          <a:xfrm>
            <a:off x="2690813" y="4024313"/>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ltLang="it-IT"/>
          </a:p>
        </p:txBody>
      </p:sp>
      <p:sp>
        <p:nvSpPr>
          <p:cNvPr id="2071" name="Text Box 23"/>
          <p:cNvSpPr txBox="1">
            <a:spLocks noChangeArrowheads="1"/>
          </p:cNvSpPr>
          <p:nvPr/>
        </p:nvSpPr>
        <p:spPr bwMode="auto">
          <a:xfrm>
            <a:off x="2711450" y="4005263"/>
            <a:ext cx="1512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 </a:t>
            </a:r>
            <a:r>
              <a:rPr lang="it-IT" altLang="it-IT">
                <a:solidFill>
                  <a:schemeClr val="bg1"/>
                </a:solidFill>
              </a:rPr>
              <a:t>1: 10.000</a:t>
            </a:r>
          </a:p>
        </p:txBody>
      </p:sp>
      <p:sp>
        <p:nvSpPr>
          <p:cNvPr id="2073" name="Text Box 25"/>
          <p:cNvSpPr txBox="1">
            <a:spLocks noChangeArrowheads="1"/>
          </p:cNvSpPr>
          <p:nvPr/>
        </p:nvSpPr>
        <p:spPr bwMode="auto">
          <a:xfrm>
            <a:off x="2782889" y="32845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rPr>
              <a:t>1: 20.000</a:t>
            </a:r>
          </a:p>
        </p:txBody>
      </p:sp>
      <p:sp>
        <p:nvSpPr>
          <p:cNvPr id="2074" name="Text Box 26"/>
          <p:cNvSpPr txBox="1">
            <a:spLocks noChangeArrowheads="1"/>
          </p:cNvSpPr>
          <p:nvPr/>
        </p:nvSpPr>
        <p:spPr bwMode="auto">
          <a:xfrm>
            <a:off x="2782889" y="2492376"/>
            <a:ext cx="2160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rPr>
              <a:t>1: 55.000 </a:t>
            </a:r>
            <a:r>
              <a:rPr lang="it-IT" altLang="it-IT" sz="1200">
                <a:solidFill>
                  <a:schemeClr val="bg1"/>
                </a:solidFill>
              </a:rPr>
              <a:t>c: 1:95.000;          	  s: 1:190.000</a:t>
            </a:r>
            <a:endParaRPr lang="it-IT" altLang="it-IT">
              <a:solidFill>
                <a:schemeClr val="bg1"/>
              </a:solidFill>
            </a:endParaRPr>
          </a:p>
        </p:txBody>
      </p:sp>
      <p:sp>
        <p:nvSpPr>
          <p:cNvPr id="2075" name="Text Box 27"/>
          <p:cNvSpPr txBox="1">
            <a:spLocks noChangeArrowheads="1"/>
          </p:cNvSpPr>
          <p:nvPr/>
        </p:nvSpPr>
        <p:spPr bwMode="auto">
          <a:xfrm>
            <a:off x="2782889" y="177323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rPr>
              <a:t>1: 620.000</a:t>
            </a:r>
          </a:p>
        </p:txBody>
      </p:sp>
      <p:pic>
        <p:nvPicPr>
          <p:cNvPr id="2076" name="Picture 28" descr="men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5373688"/>
            <a:ext cx="979488" cy="122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0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8213" y="333375"/>
            <a:ext cx="7772400" cy="647700"/>
          </a:xfrm>
        </p:spPr>
        <p:txBody>
          <a:bodyPr>
            <a:normAutofit/>
          </a:bodyPr>
          <a:lstStyle/>
          <a:p>
            <a:r>
              <a:rPr lang="it-IT" altLang="it-IT" sz="4000"/>
              <a:t>Scala 1: 1.000</a:t>
            </a:r>
          </a:p>
        </p:txBody>
      </p:sp>
      <p:pic>
        <p:nvPicPr>
          <p:cNvPr id="2054" name="Picture 6"/>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2208213" y="1268414"/>
            <a:ext cx="8208962" cy="4752975"/>
          </a:xfrm>
          <a:noFill/>
          <a:ln/>
        </p:spPr>
      </p:pic>
    </p:spTree>
    <p:extLst>
      <p:ext uri="{BB962C8B-B14F-4D97-AF65-F5344CB8AC3E}">
        <p14:creationId xmlns:p14="http://schemas.microsoft.com/office/powerpoint/2010/main" val="2191283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8213" y="188913"/>
            <a:ext cx="7772400" cy="792162"/>
          </a:xfrm>
        </p:spPr>
        <p:txBody>
          <a:bodyPr>
            <a:normAutofit fontScale="90000"/>
          </a:bodyPr>
          <a:lstStyle/>
          <a:p>
            <a:r>
              <a:rPr lang="it-IT" altLang="it-IT"/>
              <a:t>Scala 1: 10.000</a:t>
            </a:r>
          </a:p>
        </p:txBody>
      </p:sp>
      <p:pic>
        <p:nvPicPr>
          <p:cNvPr id="2056" name="Picture 8"/>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1524001" y="1125539"/>
            <a:ext cx="8964613" cy="4975225"/>
          </a:xfrm>
          <a:noFill/>
          <a:ln/>
        </p:spPr>
      </p:pic>
    </p:spTree>
    <p:extLst>
      <p:ext uri="{BB962C8B-B14F-4D97-AF65-F5344CB8AC3E}">
        <p14:creationId xmlns:p14="http://schemas.microsoft.com/office/powerpoint/2010/main" val="2901763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51088" y="188913"/>
            <a:ext cx="7772400" cy="1008062"/>
          </a:xfrm>
        </p:spPr>
        <p:txBody>
          <a:bodyPr/>
          <a:lstStyle/>
          <a:p>
            <a:r>
              <a:rPr lang="it-IT" altLang="it-IT"/>
              <a:t>Scala 1: 650.000</a:t>
            </a:r>
          </a:p>
        </p:txBody>
      </p:sp>
      <p:pic>
        <p:nvPicPr>
          <p:cNvPr id="2053" name="Picture 5"/>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3849688" y="981075"/>
            <a:ext cx="4838700" cy="5543550"/>
          </a:xfrm>
          <a:noFill/>
          <a:ln/>
        </p:spPr>
      </p:pic>
    </p:spTree>
    <p:extLst>
      <p:ext uri="{BB962C8B-B14F-4D97-AF65-F5344CB8AC3E}">
        <p14:creationId xmlns:p14="http://schemas.microsoft.com/office/powerpoint/2010/main" val="369305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63552" y="260649"/>
            <a:ext cx="7772400" cy="432048"/>
          </a:xfrm>
        </p:spPr>
        <p:txBody>
          <a:bodyPr>
            <a:normAutofit fontScale="90000"/>
          </a:bodyPr>
          <a:lstStyle/>
          <a:p>
            <a:r>
              <a:rPr lang="it-IT" sz="3600" dirty="0" smtClean="0"/>
              <a:t>Sent. </a:t>
            </a:r>
            <a:r>
              <a:rPr lang="it-IT" sz="3600" dirty="0" smtClean="0"/>
              <a:t>303/2003: </a:t>
            </a:r>
            <a:r>
              <a:rPr lang="it-IT" sz="3600" b="1" dirty="0" smtClean="0">
                <a:solidFill>
                  <a:srgbClr val="FF0000"/>
                </a:solidFill>
                <a:effectLst>
                  <a:outerShdw blurRad="38100" dist="38100" dir="2700000" algn="tl">
                    <a:srgbClr val="000000">
                      <a:alpha val="43137"/>
                    </a:srgbClr>
                  </a:outerShdw>
                </a:effectLst>
              </a:rPr>
              <a:t>la «chiamata in sussidiarietà»</a:t>
            </a:r>
            <a:endParaRPr lang="it-IT" sz="3600" dirty="0"/>
          </a:p>
        </p:txBody>
      </p:sp>
      <p:sp>
        <p:nvSpPr>
          <p:cNvPr id="3" name="Sottotitolo 2"/>
          <p:cNvSpPr>
            <a:spLocks noGrp="1"/>
          </p:cNvSpPr>
          <p:nvPr>
            <p:ph type="subTitle" idx="1"/>
          </p:nvPr>
        </p:nvSpPr>
        <p:spPr>
          <a:xfrm>
            <a:off x="2063552" y="1052736"/>
            <a:ext cx="8064896" cy="5400600"/>
          </a:xfrm>
        </p:spPr>
        <p:txBody>
          <a:bodyPr>
            <a:normAutofit/>
          </a:bodyPr>
          <a:lstStyle/>
          <a:p>
            <a:pPr algn="just"/>
            <a:r>
              <a:rPr lang="it-IT" dirty="0">
                <a:solidFill>
                  <a:schemeClr val="tx1"/>
                </a:solidFill>
              </a:rPr>
              <a:t>la mancata inclusione dei “lavori pubblici” nella elencazione dell’art. 117 </a:t>
            </a:r>
            <a:r>
              <a:rPr lang="it-IT" dirty="0" err="1">
                <a:solidFill>
                  <a:schemeClr val="tx1"/>
                </a:solidFill>
              </a:rPr>
              <a:t>Cost</a:t>
            </a:r>
            <a:r>
              <a:rPr lang="it-IT" dirty="0">
                <a:solidFill>
                  <a:schemeClr val="tx1"/>
                </a:solidFill>
              </a:rPr>
              <a:t>., diversamente da quanto sostenuto in numerosi ricorsi, non implica che essi siano oggetto di potestà legislativa residuale delle Regioni. Al contrario, si tratta di ambiti di legislazione che non integrano una vera e propria materia, ma si qualificano a seconda dell’oggetto al quale afferiscono e pertanto possono essere ascritti di volta in volta a potestà legislative esclusive dello Stato ovvero a potestà legislative concorrenti.</a:t>
            </a:r>
          </a:p>
        </p:txBody>
      </p:sp>
    </p:spTree>
    <p:extLst>
      <p:ext uri="{BB962C8B-B14F-4D97-AF65-F5344CB8AC3E}">
        <p14:creationId xmlns:p14="http://schemas.microsoft.com/office/powerpoint/2010/main" val="1862330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63552" y="260649"/>
            <a:ext cx="7772400" cy="432048"/>
          </a:xfrm>
        </p:spPr>
        <p:txBody>
          <a:bodyPr>
            <a:normAutofit fontScale="90000"/>
          </a:bodyPr>
          <a:lstStyle/>
          <a:p>
            <a:r>
              <a:rPr lang="it-IT" dirty="0" err="1" smtClean="0"/>
              <a:t>Sent</a:t>
            </a:r>
            <a:r>
              <a:rPr lang="it-IT" dirty="0" smtClean="0"/>
              <a:t>. 303/2003</a:t>
            </a:r>
            <a:endParaRPr lang="it-IT" dirty="0"/>
          </a:p>
        </p:txBody>
      </p:sp>
      <p:sp>
        <p:nvSpPr>
          <p:cNvPr id="3" name="Sottotitolo 2"/>
          <p:cNvSpPr>
            <a:spLocks noGrp="1"/>
          </p:cNvSpPr>
          <p:nvPr>
            <p:ph type="subTitle" idx="1"/>
          </p:nvPr>
        </p:nvSpPr>
        <p:spPr>
          <a:xfrm>
            <a:off x="2063552" y="1052736"/>
            <a:ext cx="8064896" cy="5400600"/>
          </a:xfrm>
        </p:spPr>
        <p:txBody>
          <a:bodyPr>
            <a:normAutofit fontScale="92500" lnSpcReduction="10000"/>
          </a:bodyPr>
          <a:lstStyle/>
          <a:p>
            <a:pPr algn="l"/>
            <a:r>
              <a:rPr lang="it-IT" dirty="0">
                <a:solidFill>
                  <a:schemeClr val="tx1"/>
                </a:solidFill>
              </a:rPr>
              <a:t>Il nuovo art. 117 </a:t>
            </a:r>
            <a:r>
              <a:rPr lang="it-IT" dirty="0" err="1">
                <a:solidFill>
                  <a:schemeClr val="tx1"/>
                </a:solidFill>
              </a:rPr>
              <a:t>Cost</a:t>
            </a:r>
            <a:r>
              <a:rPr lang="it-IT" dirty="0">
                <a:solidFill>
                  <a:schemeClr val="tx1"/>
                </a:solidFill>
              </a:rPr>
              <a:t>. distribuisce le competenze legislative in base ad uno schema imperniato sulla enumerazione delle competenze statali; con un rovesciamento completo della previgente tecnica del riparto sono ora affidate alle Regioni, oltre alle funzioni concorrenti, le funzioni legislative residuali</a:t>
            </a:r>
            <a:r>
              <a:rPr lang="it-IT" dirty="0" smtClean="0">
                <a:solidFill>
                  <a:schemeClr val="tx1"/>
                </a:solidFill>
              </a:rPr>
              <a:t>.</a:t>
            </a:r>
          </a:p>
          <a:p>
            <a:pPr algn="l"/>
            <a:endParaRPr lang="it-IT" dirty="0">
              <a:solidFill>
                <a:schemeClr val="tx1"/>
              </a:solidFill>
            </a:endParaRPr>
          </a:p>
          <a:p>
            <a:pPr algn="l"/>
            <a:r>
              <a:rPr lang="it-IT" dirty="0">
                <a:solidFill>
                  <a:schemeClr val="tx1"/>
                </a:solidFill>
              </a:rPr>
              <a:t>In questo quadro, limitare l’attività unificante dello Stato alle sole materie espressamente attribuitegli in potestà esclusiva o alla determinazione dei principî nelle materie di potestà concorrente, come postulano le ricorrenti, significherebbe bensì circondare le competenze legislative delle Regioni di garanzie ferree, ma vorrebbe anche dire svalutare oltremisura istanze unitarie che pure in assetti costituzionali fortemente pervasi da pluralismo istituzionale giustificano, a determinate condizioni, una deroga alla normale ripartizione di competenze [basti pensare al riguardo alla legislazione concorrente dell’ordinamento costituzionale tedesco (</a:t>
            </a:r>
            <a:r>
              <a:rPr lang="it-IT" i="1" dirty="0" err="1">
                <a:solidFill>
                  <a:schemeClr val="tx1"/>
                </a:solidFill>
              </a:rPr>
              <a:t>konkurrierende</a:t>
            </a:r>
            <a:r>
              <a:rPr lang="it-IT" i="1" dirty="0">
                <a:solidFill>
                  <a:schemeClr val="tx1"/>
                </a:solidFill>
              </a:rPr>
              <a:t> </a:t>
            </a:r>
            <a:r>
              <a:rPr lang="it-IT" i="1" dirty="0" err="1">
                <a:solidFill>
                  <a:schemeClr val="tx1"/>
                </a:solidFill>
              </a:rPr>
              <a:t>Gesetzgebung</a:t>
            </a:r>
            <a:r>
              <a:rPr lang="it-IT" dirty="0">
                <a:solidFill>
                  <a:schemeClr val="tx1"/>
                </a:solidFill>
              </a:rPr>
              <a:t>) o alla </a:t>
            </a:r>
            <a:r>
              <a:rPr lang="it-IT" i="1" dirty="0">
                <a:solidFill>
                  <a:schemeClr val="tx1"/>
                </a:solidFill>
              </a:rPr>
              <a:t>clausola di supremazia </a:t>
            </a:r>
            <a:r>
              <a:rPr lang="it-IT" dirty="0">
                <a:solidFill>
                  <a:schemeClr val="tx1"/>
                </a:solidFill>
              </a:rPr>
              <a:t>nel sistema federale statunitense (</a:t>
            </a:r>
            <a:r>
              <a:rPr lang="it-IT" i="1" dirty="0" err="1">
                <a:solidFill>
                  <a:schemeClr val="tx1"/>
                </a:solidFill>
              </a:rPr>
              <a:t>Supremacy</a:t>
            </a:r>
            <a:r>
              <a:rPr lang="it-IT" i="1" dirty="0">
                <a:solidFill>
                  <a:schemeClr val="tx1"/>
                </a:solidFill>
              </a:rPr>
              <a:t> </a:t>
            </a:r>
            <a:r>
              <a:rPr lang="it-IT" i="1" dirty="0" err="1">
                <a:solidFill>
                  <a:schemeClr val="tx1"/>
                </a:solidFill>
              </a:rPr>
              <a:t>Clause</a:t>
            </a:r>
            <a:r>
              <a:rPr lang="it-IT" dirty="0">
                <a:solidFill>
                  <a:schemeClr val="tx1"/>
                </a:solidFill>
              </a:rPr>
              <a:t>)]. </a:t>
            </a:r>
          </a:p>
          <a:p>
            <a:pPr algn="l"/>
            <a:endParaRPr lang="it-IT" dirty="0"/>
          </a:p>
        </p:txBody>
      </p:sp>
    </p:spTree>
    <p:extLst>
      <p:ext uri="{BB962C8B-B14F-4D97-AF65-F5344CB8AC3E}">
        <p14:creationId xmlns:p14="http://schemas.microsoft.com/office/powerpoint/2010/main" val="2028354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91544" y="394692"/>
            <a:ext cx="8352928" cy="6463308"/>
          </a:xfrm>
          <a:prstGeom prst="rect">
            <a:avLst/>
          </a:prstGeom>
        </p:spPr>
        <p:txBody>
          <a:bodyPr wrap="square">
            <a:spAutoFit/>
          </a:bodyPr>
          <a:lstStyle/>
          <a:p>
            <a:r>
              <a:rPr lang="it-IT" dirty="0"/>
              <a:t>Anche nel nostro sistema costituzionale sono presenti congegni volti a rendere più flessibile un disegno che, in ambiti nei quali </a:t>
            </a:r>
            <a:r>
              <a:rPr lang="it-IT" b="1" dirty="0"/>
              <a:t>coesistono, intrecciate, attribuzioni e funzioni diverse</a:t>
            </a:r>
            <a:r>
              <a:rPr lang="it-IT" dirty="0"/>
              <a:t>, rischierebbe di vanificare, per l’ampia articolazione delle competenze, istanze di unificazione presenti nei più svariati contesti di vita, le quali, sul piano dei principî giuridici, trovano sostegno nella proclamazione di unità e indivisibilità della Repubblica. Un elemento di flessibilità è indubbiamente contenuto nell’art. 118, primo comma, </a:t>
            </a:r>
            <a:r>
              <a:rPr lang="it-IT" dirty="0" err="1"/>
              <a:t>Cost</a:t>
            </a:r>
            <a:r>
              <a:rPr lang="it-IT" dirty="0"/>
              <a:t>., il quale si riferisce esplicitamente alle funzioni amministrative, ma introduce per queste un </a:t>
            </a:r>
            <a:r>
              <a:rPr lang="it-IT" b="1" dirty="0"/>
              <a:t>meccanismo dinamico </a:t>
            </a:r>
            <a:r>
              <a:rPr lang="it-IT" dirty="0"/>
              <a:t>che finisce col rendere meno rigida, come si chiarirà subito appresso, la stessa distribuzione delle competenze legislative, là dove prevede che le funzioni amministrative, generalmente attribuite ai Comuni, possano essere allocate ad un livello di governo diverso per assicurarne l’esercizio unitario, sulla base dei principî di sussidiarietà, differenziazione ed adeguatezza. E’ del resto coerente con la matrice teorica e con il significato pratico della sussidiarietà che essa agisca come </a:t>
            </a:r>
            <a:r>
              <a:rPr lang="it-IT" i="1" dirty="0" err="1"/>
              <a:t>subsidium</a:t>
            </a:r>
            <a:r>
              <a:rPr lang="it-IT" dirty="0"/>
              <a:t> quando un livello di governo sia inadeguato alle finalità che si intenda raggiungere; ma se ne è comprovata un’attitudine ascensionale deve allora concludersi che, quando l’istanza di esercizio unitario trascende anche l’ambito regionale, la funzione amministrativa può essere esercitata dallo Stato. Ciò non può restare senza conseguenze sull’esercizio della funzione legislativa, giacché il </a:t>
            </a:r>
            <a:r>
              <a:rPr lang="it-IT" b="1" dirty="0"/>
              <a:t>principio di legalità</a:t>
            </a:r>
            <a:r>
              <a:rPr lang="it-IT" dirty="0"/>
              <a:t>, il quale impone che anche le funzioni assunte per sussidiarietà siano organizzate e regolate dalla legge, conduce logicamente ad escludere che le singole Regioni, con discipline differenziate, possano organizzare e regolare funzioni amministrative attratte a livello nazionale e ad affermare che solo la legge statale possa attendere a un compito siffatto.</a:t>
            </a:r>
          </a:p>
        </p:txBody>
      </p:sp>
    </p:spTree>
    <p:extLst>
      <p:ext uri="{BB962C8B-B14F-4D97-AF65-F5344CB8AC3E}">
        <p14:creationId xmlns:p14="http://schemas.microsoft.com/office/powerpoint/2010/main" val="722084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35560" y="404665"/>
            <a:ext cx="8208912" cy="3139321"/>
          </a:xfrm>
          <a:prstGeom prst="rect">
            <a:avLst/>
          </a:prstGeom>
        </p:spPr>
        <p:txBody>
          <a:bodyPr wrap="square">
            <a:spAutoFit/>
          </a:bodyPr>
          <a:lstStyle/>
          <a:p>
            <a:r>
              <a:rPr lang="it-IT" dirty="0"/>
              <a:t> Una volta stabilito che, nelle materie di competenza statale </a:t>
            </a:r>
            <a:r>
              <a:rPr lang="it-IT" b="1" dirty="0"/>
              <a:t>esclusiva o concorrente</a:t>
            </a:r>
            <a:r>
              <a:rPr lang="it-IT" dirty="0"/>
              <a:t>, in virtù dell’art. 118, primo comma, la legge può attribuire allo Stato funzioni amministrative e riconosciuto che, in ossequio ai canoni fondanti dello Stato di diritto, essa è anche abilitata a organizzarle e regolarle, al fine di renderne l’esercizio permanentemente raffrontabile a un parametro legale, resta da chiarire che i </a:t>
            </a:r>
            <a:r>
              <a:rPr lang="it-IT" b="1" dirty="0"/>
              <a:t>principî di sussidiarietà e di adeguatezza convivono con il normale riparto di competenze </a:t>
            </a:r>
            <a:r>
              <a:rPr lang="it-IT" dirty="0"/>
              <a:t>legislative contenuto nel Titolo V e possono giustificarne una </a:t>
            </a:r>
            <a:r>
              <a:rPr lang="it-IT" b="1" dirty="0"/>
              <a:t>deroga </a:t>
            </a:r>
            <a:r>
              <a:rPr lang="it-IT" dirty="0"/>
              <a:t>solo se la valutazione dell’interesse pubblico sottostante all’assunzione di funzioni regionali da parte dello Stato sia </a:t>
            </a:r>
            <a:r>
              <a:rPr lang="it-IT" b="1" dirty="0"/>
              <a:t>proporzionata</a:t>
            </a:r>
            <a:r>
              <a:rPr lang="it-IT" dirty="0"/>
              <a:t>, non risulti affetta da </a:t>
            </a:r>
            <a:r>
              <a:rPr lang="it-IT" b="1" dirty="0"/>
              <a:t>irragionevolezza</a:t>
            </a:r>
            <a:r>
              <a:rPr lang="it-IT" dirty="0"/>
              <a:t> alla stregua di uno scrutinio stretto di costituzionalità, e sia oggetto di </a:t>
            </a:r>
            <a:r>
              <a:rPr lang="it-IT" b="1" dirty="0"/>
              <a:t>un accordo stipulato </a:t>
            </a:r>
            <a:r>
              <a:rPr lang="it-IT" dirty="0"/>
              <a:t>con la Regione interessata.</a:t>
            </a:r>
          </a:p>
        </p:txBody>
      </p:sp>
    </p:spTree>
    <p:extLst>
      <p:ext uri="{BB962C8B-B14F-4D97-AF65-F5344CB8AC3E}">
        <p14:creationId xmlns:p14="http://schemas.microsoft.com/office/powerpoint/2010/main" val="1143720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63552" y="548681"/>
            <a:ext cx="8208912" cy="3693319"/>
          </a:xfrm>
          <a:prstGeom prst="rect">
            <a:avLst/>
          </a:prstGeom>
        </p:spPr>
        <p:txBody>
          <a:bodyPr wrap="square">
            <a:spAutoFit/>
          </a:bodyPr>
          <a:lstStyle/>
          <a:p>
            <a:r>
              <a:rPr lang="it-IT" dirty="0"/>
              <a:t>Che dal congiunto disposto degli artt. 117 e 118, primo comma, sia desumibile anche il principio dell’intesa consegue alla peculiare funzione attribuita alla sussidiarietà, che si discosta in parte da quella già conosciuta nel nostro diritto di fonte legale. Enunciato nella legge 15 marzo 1997, n. 59 come criterio ispiratore della distribuzione legale delle funzioni amministrative fra lo Stato e gli altri enti territoriali e quindi già operante nella sua dimensione meramente statica, come fondamento di un ordine prestabilito di competenze, quel principio, con la sua incorporazione nel testo della Costituzione, ha visto mutare il proprio significato. Accanto alla primitiva dimensione statica, che si fa evidente nella tendenziale attribuzione della generalità delle funzioni amministrative ai Comuni, è resa, infatti, attiva una vocazione dinamica della sussidiarietà, che consente ad essa di operare non più come </a:t>
            </a:r>
            <a:r>
              <a:rPr lang="it-IT" i="1" dirty="0"/>
              <a:t>ratio</a:t>
            </a:r>
            <a:r>
              <a:rPr lang="it-IT" dirty="0"/>
              <a:t> ispiratrice e fondamento di un ordine di attribuzioni stabilite e predeterminate, ma come fattore di flessibilità di quell’ordine in vista del soddisfacimento di esigenze unitarie.</a:t>
            </a:r>
          </a:p>
        </p:txBody>
      </p:sp>
    </p:spTree>
    <p:extLst>
      <p:ext uri="{BB962C8B-B14F-4D97-AF65-F5344CB8AC3E}">
        <p14:creationId xmlns:p14="http://schemas.microsoft.com/office/powerpoint/2010/main" val="293302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35188" y="188914"/>
            <a:ext cx="7772400" cy="719137"/>
          </a:xfrm>
        </p:spPr>
        <p:txBody>
          <a:bodyPr/>
          <a:lstStyle/>
          <a:p>
            <a:pPr eaLnBrk="1" hangingPunct="1"/>
            <a:r>
              <a:rPr lang="it-IT" altLang="it-IT" sz="4000">
                <a:solidFill>
                  <a:schemeClr val="hlink"/>
                </a:solidFill>
              </a:rPr>
              <a:t>Divisione per “politiche”</a:t>
            </a:r>
          </a:p>
        </p:txBody>
      </p:sp>
      <p:sp>
        <p:nvSpPr>
          <p:cNvPr id="2051" name="Rectangle 3"/>
          <p:cNvSpPr>
            <a:spLocks noGrp="1" noChangeArrowheads="1"/>
          </p:cNvSpPr>
          <p:nvPr>
            <p:ph type="subTitle" idx="1"/>
          </p:nvPr>
        </p:nvSpPr>
        <p:spPr>
          <a:xfrm>
            <a:off x="1992314" y="981076"/>
            <a:ext cx="8207375" cy="5472113"/>
          </a:xfrm>
        </p:spPr>
        <p:txBody>
          <a:bodyPr/>
          <a:lstStyle/>
          <a:p>
            <a:pPr eaLnBrk="1" hangingPunct="1">
              <a:lnSpc>
                <a:spcPct val="90000"/>
              </a:lnSpc>
            </a:pPr>
            <a:r>
              <a:rPr lang="it-IT" altLang="it-IT" i="1"/>
              <a:t>Articolo 2</a:t>
            </a:r>
            <a:endParaRPr lang="it-IT" altLang="it-IT"/>
          </a:p>
          <a:p>
            <a:pPr algn="l" eaLnBrk="1" hangingPunct="1">
              <a:lnSpc>
                <a:spcPct val="90000"/>
              </a:lnSpc>
            </a:pPr>
            <a:r>
              <a:rPr lang="it-IT" altLang="it-IT"/>
              <a:t>La Comunità ha il </a:t>
            </a:r>
            <a:r>
              <a:rPr lang="it-IT" altLang="it-IT">
                <a:solidFill>
                  <a:srgbClr val="FF3300"/>
                </a:solidFill>
              </a:rPr>
              <a:t>compito</a:t>
            </a:r>
            <a:r>
              <a:rPr lang="it-IT" altLang="it-IT"/>
              <a:t> di promuovere nell'insieme della Comunità, mediante l'instaurazione di un mercato comune e di un'unione economica e monetaria e mediante l'attuazione delle </a:t>
            </a:r>
            <a:r>
              <a:rPr lang="it-IT" altLang="it-IT">
                <a:solidFill>
                  <a:srgbClr val="FF3300"/>
                </a:solidFill>
              </a:rPr>
              <a:t>politiche </a:t>
            </a:r>
            <a:r>
              <a:rPr lang="it-IT" altLang="it-IT"/>
              <a:t>e delle </a:t>
            </a:r>
            <a:r>
              <a:rPr lang="it-IT" altLang="it-IT">
                <a:solidFill>
                  <a:srgbClr val="FF3300"/>
                </a:solidFill>
              </a:rPr>
              <a:t>azioni comuni </a:t>
            </a:r>
            <a:r>
              <a:rPr lang="it-IT" altLang="it-IT"/>
              <a:t>di cui agli articoli 3 e 4, uno sviluppo armonioso, equilibrato e sostenibile delle attività economiche, un elevato livello di occupazione e di protezione sociale, la parità tra uomini e donne, una crescita sostenibile e non inflazionistica, un alto grado di competitività e di convergenza dei risultati economici, un elevato livello di protezione dell'ambiente ed il miglioramento della qualità di quest'ultimo, il miglioramento del tenore e della qualità della vita, la coesione economica e sociale e la solidarietà tra Stati membri.</a:t>
            </a:r>
          </a:p>
        </p:txBody>
      </p:sp>
    </p:spTree>
    <p:extLst>
      <p:ext uri="{BB962C8B-B14F-4D97-AF65-F5344CB8AC3E}">
        <p14:creationId xmlns:p14="http://schemas.microsoft.com/office/powerpoint/2010/main" val="2747513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91544" y="260649"/>
            <a:ext cx="8352928" cy="5632311"/>
          </a:xfrm>
          <a:prstGeom prst="rect">
            <a:avLst/>
          </a:prstGeom>
        </p:spPr>
        <p:txBody>
          <a:bodyPr wrap="square">
            <a:spAutoFit/>
          </a:bodyPr>
          <a:lstStyle/>
          <a:p>
            <a:r>
              <a:rPr lang="it-IT" dirty="0"/>
              <a:t>Ecco dunque dove si fonda una </a:t>
            </a:r>
            <a:r>
              <a:rPr lang="it-IT" b="1" dirty="0"/>
              <a:t>concezione procedimentale e consensuale della sussidiarietà e dell’adeguatezza</a:t>
            </a:r>
            <a:r>
              <a:rPr lang="it-IT" dirty="0"/>
              <a:t>. Si comprende infatti come tali principî non possano operare quali mere </a:t>
            </a:r>
            <a:r>
              <a:rPr lang="it-IT" b="1" dirty="0"/>
              <a:t>formule verbali </a:t>
            </a:r>
            <a:r>
              <a:rPr lang="it-IT" dirty="0"/>
              <a:t>capaci con la loro sola evocazione di modificare a vantaggio della legge nazionale il riparto costituzionalmente stabilito, perché ciò equivarrebbe a negare la stessa </a:t>
            </a:r>
            <a:r>
              <a:rPr lang="it-IT" b="1" dirty="0"/>
              <a:t>rigidità della Costituzione</a:t>
            </a:r>
            <a:r>
              <a:rPr lang="it-IT" dirty="0"/>
              <a:t>. E si comprende anche come essi non possano assumere la funzione che aveva un tempo </a:t>
            </a:r>
            <a:r>
              <a:rPr lang="it-IT" b="1" dirty="0"/>
              <a:t>l’interesse nazionale</a:t>
            </a:r>
            <a:r>
              <a:rPr lang="it-IT" dirty="0"/>
              <a:t>, la cui sola allegazione non è ora sufficiente a giustificare l’esercizio da parte dello Stato di una funzione di cui non sia titolare in base all’art. 117 </a:t>
            </a:r>
            <a:r>
              <a:rPr lang="it-IT" dirty="0" err="1"/>
              <a:t>Cost</a:t>
            </a:r>
            <a:r>
              <a:rPr lang="it-IT" dirty="0"/>
              <a:t>. Nel nuovo Titolo V l’equazione elementare </a:t>
            </a:r>
            <a:r>
              <a:rPr lang="it-IT" b="1" dirty="0"/>
              <a:t>interesse nazionale = competenza statale</a:t>
            </a:r>
            <a:r>
              <a:rPr lang="it-IT" dirty="0"/>
              <a:t>, che nella prassi legislativa previgente sorreggeva l’erosione delle funzioni amministrative e delle parallele funzioni legislative delle Regioni, è divenuta priva di ogni valore deontico, giacché l’interesse nazionale non costituisce più un limite, né di legittimità, né di merito, alla competenza legislativa regionale.</a:t>
            </a:r>
          </a:p>
          <a:p>
            <a:r>
              <a:rPr lang="it-IT" dirty="0"/>
              <a:t>Ciò impone di annettere ai principî di sussidiarietà e adeguatezza una </a:t>
            </a:r>
            <a:r>
              <a:rPr lang="it-IT" b="1" dirty="0"/>
              <a:t>valenza squisitamente procedimentale</a:t>
            </a:r>
            <a:r>
              <a:rPr lang="it-IT" dirty="0"/>
              <a:t>, poiché l’esigenza di </a:t>
            </a:r>
            <a:r>
              <a:rPr lang="it-IT" b="1" dirty="0"/>
              <a:t>esercizio unitario </a:t>
            </a:r>
            <a:r>
              <a:rPr lang="it-IT" dirty="0"/>
              <a:t>che consente di attrarre, insieme alla funzione amministrativa, anche quella legislativa, può aspirare a superare il vaglio di legittimità costituzionale solo in presenza di una disciplina che prefiguri un </a:t>
            </a:r>
            <a:r>
              <a:rPr lang="it-IT" i="1" dirty="0"/>
              <a:t>iter</a:t>
            </a:r>
            <a:r>
              <a:rPr lang="it-IT" dirty="0"/>
              <a:t> in cui assumano il dovuto risalto le attività concertative e di coordinamento orizzontale, ovverosia le </a:t>
            </a:r>
            <a:r>
              <a:rPr lang="it-IT" b="1" dirty="0"/>
              <a:t>intese</a:t>
            </a:r>
            <a:r>
              <a:rPr lang="it-IT" dirty="0"/>
              <a:t>, che devono essere condotte in base al principio di lealtà.</a:t>
            </a:r>
          </a:p>
        </p:txBody>
      </p:sp>
    </p:spTree>
    <p:extLst>
      <p:ext uri="{BB962C8B-B14F-4D97-AF65-F5344CB8AC3E}">
        <p14:creationId xmlns:p14="http://schemas.microsoft.com/office/powerpoint/2010/main" val="502230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63552" y="332657"/>
            <a:ext cx="7772400" cy="432048"/>
          </a:xfrm>
        </p:spPr>
        <p:txBody>
          <a:bodyPr>
            <a:noAutofit/>
          </a:bodyPr>
          <a:lstStyle/>
          <a:p>
            <a:r>
              <a:rPr lang="it-IT" sz="2800" dirty="0" err="1"/>
              <a:t>Sent</a:t>
            </a:r>
            <a:r>
              <a:rPr lang="it-IT" sz="2800" dirty="0"/>
              <a:t>. 303/2003: </a:t>
            </a:r>
            <a:r>
              <a:rPr lang="it-IT" sz="2800" b="1" dirty="0">
                <a:solidFill>
                  <a:srgbClr val="FF0000"/>
                </a:solidFill>
                <a:effectLst>
                  <a:outerShdw blurRad="38100" dist="38100" dir="2700000" algn="tl">
                    <a:srgbClr val="000000">
                      <a:alpha val="43137"/>
                    </a:srgbClr>
                  </a:outerShdw>
                </a:effectLst>
              </a:rPr>
              <a:t>le condizioni della «chiamata»</a:t>
            </a:r>
            <a:endParaRPr lang="it-IT" sz="2800" b="1"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919536" y="908720"/>
            <a:ext cx="8496944" cy="5544616"/>
          </a:xfrm>
        </p:spPr>
        <p:txBody>
          <a:bodyPr>
            <a:normAutofit fontScale="92500" lnSpcReduction="10000"/>
          </a:bodyPr>
          <a:lstStyle/>
          <a:p>
            <a:pPr algn="just"/>
            <a:r>
              <a:rPr lang="it-IT" dirty="0">
                <a:solidFill>
                  <a:schemeClr val="tx1"/>
                </a:solidFill>
              </a:rPr>
              <a:t>Quando si intendano attrarre allo Stato funzioni amministrative in sussidiarietà, di regola il </a:t>
            </a:r>
            <a:r>
              <a:rPr lang="it-IT" b="1" u="sng" dirty="0">
                <a:solidFill>
                  <a:schemeClr val="tx1"/>
                </a:solidFill>
              </a:rPr>
              <a:t>titolo del legiferare </a:t>
            </a:r>
            <a:r>
              <a:rPr lang="it-IT" dirty="0">
                <a:solidFill>
                  <a:schemeClr val="tx1"/>
                </a:solidFill>
              </a:rPr>
              <a:t>deve essere reso evidente in maniera </a:t>
            </a:r>
            <a:r>
              <a:rPr lang="it-IT" b="1" u="sng" dirty="0">
                <a:solidFill>
                  <a:schemeClr val="tx1"/>
                </a:solidFill>
              </a:rPr>
              <a:t>esplicita</a:t>
            </a:r>
            <a:r>
              <a:rPr lang="it-IT" dirty="0">
                <a:solidFill>
                  <a:schemeClr val="tx1"/>
                </a:solidFill>
              </a:rPr>
              <a:t> perché la sussidiarietà deroga al normale riparto delle competenze stabilito nell’art. 117 </a:t>
            </a:r>
            <a:r>
              <a:rPr lang="it-IT" dirty="0" err="1">
                <a:solidFill>
                  <a:schemeClr val="tx1"/>
                </a:solidFill>
              </a:rPr>
              <a:t>Cost</a:t>
            </a:r>
            <a:r>
              <a:rPr lang="it-IT" dirty="0">
                <a:solidFill>
                  <a:schemeClr val="tx1"/>
                </a:solidFill>
              </a:rPr>
              <a:t>. Tuttavia, nel caso presente, l’assenza di un richiamo espresso all’art. 118, primo comma, non fa sorgere alcun dubbio circa </a:t>
            </a:r>
            <a:r>
              <a:rPr lang="it-IT" b="1" u="sng" dirty="0">
                <a:solidFill>
                  <a:schemeClr val="tx1"/>
                </a:solidFill>
              </a:rPr>
              <a:t>l’oggettivo significato </a:t>
            </a:r>
            <a:r>
              <a:rPr lang="it-IT" dirty="0">
                <a:solidFill>
                  <a:schemeClr val="tx1"/>
                </a:solidFill>
              </a:rPr>
              <a:t>costituzionale dell’operazione compiuta dal legislatore: non di lesione di competenza delle Regioni si tratta, ma di applicazione dei principî di sussidiarietà e adeguatezza, che soli possono consentire quella attrazione di cui si è detto. Predisporre un programma di infrastrutture pubbliche e private e di insediamenti produttivi è attività che non mette capo ad attribuzioni legislative esclusive dello Stato, ma che può coinvolgere anche potestà legislative concorrenti (governo del territorio, porti e aeroporti, grandi reti di trasporto, distribuzione nazionale dell’energia, etc.). Per giudicare se una legge statale che occupi questo spazio sia invasiva delle attribuzioni regionali o non costituisca invece applicazione dei principî di sussidiarietà e adeguatezza diviene </a:t>
            </a:r>
            <a:r>
              <a:rPr lang="it-IT" b="1" u="sng" dirty="0">
                <a:solidFill>
                  <a:schemeClr val="tx1"/>
                </a:solidFill>
              </a:rPr>
              <a:t>elemento valutativo essenziale </a:t>
            </a:r>
            <a:r>
              <a:rPr lang="it-IT" dirty="0">
                <a:solidFill>
                  <a:schemeClr val="tx1"/>
                </a:solidFill>
              </a:rPr>
              <a:t>la </a:t>
            </a:r>
            <a:r>
              <a:rPr lang="it-IT" b="1" u="sng" dirty="0">
                <a:solidFill>
                  <a:schemeClr val="tx1"/>
                </a:solidFill>
              </a:rPr>
              <a:t>previsione di un’intesa </a:t>
            </a:r>
            <a:r>
              <a:rPr lang="it-IT" dirty="0">
                <a:solidFill>
                  <a:schemeClr val="tx1"/>
                </a:solidFill>
              </a:rPr>
              <a:t>fra lo Stato e le Regioni interessate, alla quale sia subordinata </a:t>
            </a:r>
            <a:r>
              <a:rPr lang="it-IT" b="1" u="sng" dirty="0">
                <a:solidFill>
                  <a:schemeClr val="tx1"/>
                </a:solidFill>
              </a:rPr>
              <a:t>l’operatività della disciplina</a:t>
            </a:r>
            <a:r>
              <a:rPr lang="it-IT" dirty="0">
                <a:solidFill>
                  <a:schemeClr val="tx1"/>
                </a:solidFill>
              </a:rPr>
              <a:t>.</a:t>
            </a:r>
          </a:p>
        </p:txBody>
      </p:sp>
    </p:spTree>
    <p:extLst>
      <p:ext uri="{BB962C8B-B14F-4D97-AF65-F5344CB8AC3E}">
        <p14:creationId xmlns:p14="http://schemas.microsoft.com/office/powerpoint/2010/main" val="1226118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404665"/>
            <a:ext cx="8229600" cy="5721499"/>
          </a:xfrm>
        </p:spPr>
        <p:txBody>
          <a:bodyPr>
            <a:normAutofit/>
          </a:bodyPr>
          <a:lstStyle/>
          <a:p>
            <a:pPr marL="0" indent="0" algn="just">
              <a:buNone/>
            </a:pPr>
            <a:r>
              <a:rPr lang="it-IT" dirty="0"/>
              <a:t>Chiarito che la Costituzione impone, a salvaguardia delle competenze regionali, che una intesa vi sia, va altresì soggiunto che non è rilevante se essa preceda l’individuazione delle infrastrutture ovvero sia successiva ad una unilaterale attività del Governo. Se dunque tale attività sia stata già posta in essere, essa </a:t>
            </a:r>
            <a:r>
              <a:rPr lang="it-IT" b="1" u="sng" dirty="0"/>
              <a:t>non vincola</a:t>
            </a:r>
            <a:r>
              <a:rPr lang="it-IT" dirty="0"/>
              <a:t> la Regione fin quando l’intesa non venga </a:t>
            </a:r>
            <a:r>
              <a:rPr lang="it-IT" dirty="0" smtClean="0"/>
              <a:t>raggiunta…</a:t>
            </a:r>
          </a:p>
          <a:p>
            <a:pPr marL="0" indent="0" algn="just">
              <a:buNone/>
            </a:pPr>
            <a:r>
              <a:rPr lang="it-IT" dirty="0"/>
              <a:t>L’interpretazione coerente con il sistema dei rapporti Stato-Regioni affermato nel nuovo Titolo V impone infatti di </a:t>
            </a:r>
            <a:r>
              <a:rPr lang="it-IT" b="1" u="sng" dirty="0"/>
              <a:t>negare efficacia vincolante </a:t>
            </a:r>
            <a:r>
              <a:rPr lang="it-IT" dirty="0"/>
              <a:t>a quel programma su cui le Regioni interessate non abbiano raggiunto un’intesa per la parte che le riguarda, come nel caso della deliberazione CIPE del 21 dicembre 2001, n. 121.</a:t>
            </a:r>
          </a:p>
        </p:txBody>
      </p:sp>
    </p:spTree>
    <p:extLst>
      <p:ext uri="{BB962C8B-B14F-4D97-AF65-F5344CB8AC3E}">
        <p14:creationId xmlns:p14="http://schemas.microsoft.com/office/powerpoint/2010/main" val="2733783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490066"/>
          </a:xfrm>
        </p:spPr>
        <p:txBody>
          <a:bodyPr>
            <a:normAutofit fontScale="90000"/>
          </a:bodyPr>
          <a:lstStyle/>
          <a:p>
            <a:r>
              <a:rPr lang="it-IT" sz="3200" dirty="0"/>
              <a:t>«poteri regolamentari»?</a:t>
            </a:r>
            <a:endParaRPr lang="it-IT" sz="3200" dirty="0"/>
          </a:p>
        </p:txBody>
      </p:sp>
      <p:sp>
        <p:nvSpPr>
          <p:cNvPr id="3" name="Segnaposto contenuto 2"/>
          <p:cNvSpPr>
            <a:spLocks noGrp="1"/>
          </p:cNvSpPr>
          <p:nvPr>
            <p:ph idx="1"/>
          </p:nvPr>
        </p:nvSpPr>
        <p:spPr>
          <a:xfrm>
            <a:off x="1991544" y="836712"/>
            <a:ext cx="8229600" cy="5616624"/>
          </a:xfrm>
        </p:spPr>
        <p:txBody>
          <a:bodyPr>
            <a:normAutofit fontScale="85000" lnSpcReduction="20000"/>
          </a:bodyPr>
          <a:lstStyle/>
          <a:p>
            <a:pPr marL="0" indent="0" algn="just">
              <a:buNone/>
            </a:pPr>
            <a:r>
              <a:rPr lang="it-IT" dirty="0"/>
              <a:t>In un riparto così rigidamente strutturato, alla fonte secondaria </a:t>
            </a:r>
            <a:r>
              <a:rPr lang="it-IT" b="1" u="sng" dirty="0"/>
              <a:t>statale è inibita in radice la possibilità di vincolare l’esercizio </a:t>
            </a:r>
            <a:r>
              <a:rPr lang="it-IT" dirty="0"/>
              <a:t>della potestà legislativa regionale o di incidere su disposizioni regionali preesistenti (</a:t>
            </a:r>
            <a:r>
              <a:rPr lang="it-IT" u="sng" dirty="0"/>
              <a:t>sentenza n. 22 del 2003</a:t>
            </a:r>
            <a:r>
              <a:rPr lang="it-IT" dirty="0"/>
              <a:t>); e neppure i principî di sussidiarietà e adeguatezza possono conferire ai regolamenti statali una capacità che è estranea al loro valore, quella cioè di modificare gli ordinamenti regionali a livello </a:t>
            </a:r>
            <a:r>
              <a:rPr lang="it-IT" dirty="0" smtClean="0"/>
              <a:t>primario…</a:t>
            </a:r>
          </a:p>
          <a:p>
            <a:pPr marL="0" indent="0" algn="just">
              <a:buNone/>
            </a:pPr>
            <a:r>
              <a:rPr lang="it-IT" dirty="0" smtClean="0"/>
              <a:t>Non </a:t>
            </a:r>
            <a:r>
              <a:rPr lang="it-IT" dirty="0"/>
              <a:t>può quindi essere loro riconosciuta l’attitudine a vanificare la collocazione sistematica delle fonti conferendo primarietà ad atti che possiedono lo statuto giuridico di fonti secondarie e a </a:t>
            </a:r>
            <a:r>
              <a:rPr lang="it-IT" b="1" u="sng" dirty="0"/>
              <a:t>degradare le fonti regionali a fonti subordinate ai regolamenti sta</a:t>
            </a:r>
            <a:r>
              <a:rPr lang="it-IT" dirty="0"/>
              <a:t>tali o comunque a questi condizionate. Se quindi, come già chiarito, alla legge statale è consentita l’organizzazione e la disciplina delle funzioni amministrative assunte in sussidiarietà, va precisato che la </a:t>
            </a:r>
            <a:r>
              <a:rPr lang="it-IT" b="1" u="sng" dirty="0"/>
              <a:t>legge stessa non può spogliarsi della funzione regolativa affidandola a fonti subordinate</a:t>
            </a:r>
            <a:r>
              <a:rPr lang="it-IT" dirty="0"/>
              <a:t>, neppure predeterminando i principî che orientino l’esercizio della potestà regolamentare, circoscrivendone la discrezionalità.</a:t>
            </a:r>
          </a:p>
        </p:txBody>
      </p:sp>
    </p:spTree>
    <p:extLst>
      <p:ext uri="{BB962C8B-B14F-4D97-AF65-F5344CB8AC3E}">
        <p14:creationId xmlns:p14="http://schemas.microsoft.com/office/powerpoint/2010/main" val="3594742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490066"/>
          </a:xfrm>
        </p:spPr>
        <p:txBody>
          <a:bodyPr>
            <a:normAutofit fontScale="90000"/>
          </a:bodyPr>
          <a:lstStyle/>
          <a:p>
            <a:r>
              <a:rPr lang="it-IT" dirty="0" smtClean="0"/>
              <a:t>«norme suppletive»</a:t>
            </a:r>
            <a:endParaRPr lang="it-IT" dirty="0"/>
          </a:p>
        </p:txBody>
      </p:sp>
      <p:sp>
        <p:nvSpPr>
          <p:cNvPr id="3" name="Segnaposto contenuto 2"/>
          <p:cNvSpPr>
            <a:spLocks noGrp="1"/>
          </p:cNvSpPr>
          <p:nvPr>
            <p:ph idx="1"/>
          </p:nvPr>
        </p:nvSpPr>
        <p:spPr>
          <a:xfrm>
            <a:off x="1981200" y="908720"/>
            <a:ext cx="8435280" cy="5616624"/>
          </a:xfrm>
        </p:spPr>
        <p:txBody>
          <a:bodyPr>
            <a:normAutofit fontScale="70000" lnSpcReduction="20000"/>
          </a:bodyPr>
          <a:lstStyle/>
          <a:p>
            <a:pPr marL="0" indent="0">
              <a:buNone/>
            </a:pPr>
            <a:r>
              <a:rPr lang="it-IT" dirty="0"/>
              <a:t>Non può negarsi che l’inversione della tecnica di riparto delle potestà legislative e l’enumerazione tassativa delle competenze dello Stato </a:t>
            </a:r>
            <a:r>
              <a:rPr lang="it-IT" b="1" u="sng" dirty="0"/>
              <a:t>dovrebbe portare ad escludere </a:t>
            </a:r>
            <a:r>
              <a:rPr lang="it-IT" dirty="0"/>
              <a:t>la possibilità di dettare norme suppletive statali in materie di legislazione concorrente, e tuttavia una simile lettura  dell’art. 117 svaluterebbe la portata precettiva dell’art. 118, comma primo, che consente l’attrazione allo Stato, per sussidiarietà e adeguatezza, delle funzioni amministrative e delle correlative funzioni legislative, come si è già avuto modo di precisare. La </a:t>
            </a:r>
            <a:r>
              <a:rPr lang="it-IT" b="1" u="sng" dirty="0"/>
              <a:t>disciplina statale di dettaglio a carattere suppletivo </a:t>
            </a:r>
            <a:r>
              <a:rPr lang="it-IT" dirty="0"/>
              <a:t>determina una temporanea compressione della competenza legislativa regionale che deve ritenersi non irragionevole, finalizzata com’è ad assicurare l’immediato svolgersi di funzioni amministrative che lo Stato ha attratto per soddisfare esigenze unitarie e che non possono essere esposte al rischio della ineffettività.</a:t>
            </a:r>
          </a:p>
          <a:p>
            <a:pPr marL="0" indent="0">
              <a:buNone/>
            </a:pPr>
            <a:r>
              <a:rPr lang="it-IT" dirty="0"/>
              <a:t>Del resto il </a:t>
            </a:r>
            <a:r>
              <a:rPr lang="it-IT" b="1" u="sng" dirty="0"/>
              <a:t>principio di cedevolezza </a:t>
            </a:r>
            <a:r>
              <a:rPr lang="it-IT" b="1" u="sng" dirty="0" smtClean="0"/>
              <a:t>… opera </a:t>
            </a:r>
            <a:r>
              <a:rPr lang="it-IT" dirty="0"/>
              <a:t>a condizione che tra lo Stato, le Regioni e le Province autonome interessate sia stata raggiunta l’</a:t>
            </a:r>
            <a:r>
              <a:rPr lang="it-IT" b="1" u="sng" dirty="0"/>
              <a:t>intesa</a:t>
            </a:r>
            <a:r>
              <a:rPr lang="it-IT" dirty="0"/>
              <a:t> di cui al comma 1, nella quale si siano concordemente qualificate le opere in cui l’interesse regionale concorre con il preminente </a:t>
            </a:r>
            <a:r>
              <a:rPr lang="it-IT" b="1" u="sng" dirty="0"/>
              <a:t>interesse nazionale </a:t>
            </a:r>
            <a:r>
              <a:rPr lang="it-IT" dirty="0"/>
              <a:t>e si sia stabilito in che termini e secondo quali modalità le Regioni e le Province autonome partecipano alle attività di progettazione, affidamento dei lavori e monitoraggio. Si aggiunga che, a ulteriore rafforzamento delle garanzie poste a favore delle Regioni, </a:t>
            </a:r>
            <a:r>
              <a:rPr lang="it-IT" b="1" u="sng" dirty="0"/>
              <a:t>l’intesa non può essere in contrasto </a:t>
            </a:r>
            <a:r>
              <a:rPr lang="it-IT" dirty="0"/>
              <a:t>con le normative vigenti, anche regionali, o con le eventuali leggi regionali emanate allo scopo.</a:t>
            </a:r>
          </a:p>
          <a:p>
            <a:pPr marL="0" indent="0">
              <a:buNone/>
            </a:pPr>
            <a:endParaRPr lang="it-IT" dirty="0"/>
          </a:p>
        </p:txBody>
      </p:sp>
    </p:spTree>
    <p:extLst>
      <p:ext uri="{BB962C8B-B14F-4D97-AF65-F5344CB8AC3E}">
        <p14:creationId xmlns:p14="http://schemas.microsoft.com/office/powerpoint/2010/main" val="408990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66850" y="281441"/>
            <a:ext cx="9144000" cy="632959"/>
          </a:xfrm>
        </p:spPr>
        <p:txBody>
          <a:bodyPr>
            <a:normAutofit/>
          </a:bodyPr>
          <a:lstStyle/>
          <a:p>
            <a:r>
              <a:rPr lang="it-IT" sz="3200" b="1" dirty="0" smtClean="0">
                <a:solidFill>
                  <a:srgbClr val="FF0000"/>
                </a:solidFill>
                <a:effectLst>
                  <a:outerShdw blurRad="38100" dist="38100" dir="2700000" algn="tl">
                    <a:srgbClr val="000000">
                      <a:alpha val="43137"/>
                    </a:srgbClr>
                  </a:outerShdw>
                </a:effectLst>
              </a:rPr>
              <a:t>Le fonti dopo il 2001: i problemi</a:t>
            </a:r>
            <a:endParaRPr lang="it-IT" sz="3200" b="1"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183821" y="1208314"/>
            <a:ext cx="10548258" cy="5241472"/>
          </a:xfrm>
        </p:spPr>
        <p:txBody>
          <a:bodyPr>
            <a:normAutofit/>
          </a:bodyPr>
          <a:lstStyle/>
          <a:p>
            <a:pPr marL="514350" indent="-514350" algn="l">
              <a:buAutoNum type="arabicPeriod"/>
            </a:pPr>
            <a:r>
              <a:rPr lang="it-IT" sz="3200" dirty="0" smtClean="0">
                <a:solidFill>
                  <a:schemeClr val="bg1">
                    <a:lumMod val="75000"/>
                  </a:schemeClr>
                </a:solidFill>
              </a:rPr>
              <a:t>Riparto di competenze per «materie» e «etichette»</a:t>
            </a:r>
            <a:endParaRPr lang="it-IT" sz="3200" dirty="0" smtClean="0">
              <a:solidFill>
                <a:schemeClr val="tx1">
                  <a:lumMod val="95000"/>
                  <a:lumOff val="5000"/>
                </a:schemeClr>
              </a:solidFill>
            </a:endParaRPr>
          </a:p>
          <a:p>
            <a:pPr marL="514350" indent="-514350" algn="l">
              <a:buAutoNum type="arabicPeriod"/>
            </a:pPr>
            <a:r>
              <a:rPr lang="it-IT" sz="3200" dirty="0" smtClean="0">
                <a:solidFill>
                  <a:schemeClr val="bg1">
                    <a:lumMod val="65000"/>
                  </a:schemeClr>
                </a:solidFill>
              </a:rPr>
              <a:t>Materie e «non materie»: le materie «trasversali»</a:t>
            </a:r>
          </a:p>
          <a:p>
            <a:pPr marL="514350" indent="-514350" algn="l">
              <a:buAutoNum type="arabicPeriod"/>
            </a:pPr>
            <a:r>
              <a:rPr lang="it-IT" sz="3200" dirty="0" smtClean="0">
                <a:solidFill>
                  <a:schemeClr val="bg1">
                    <a:lumMod val="65000"/>
                  </a:schemeClr>
                </a:solidFill>
              </a:rPr>
              <a:t>L’ «intreccio» di materie e la «leale cooperazione»</a:t>
            </a:r>
          </a:p>
          <a:p>
            <a:pPr marL="514350" indent="-514350" algn="l">
              <a:buAutoNum type="arabicPeriod"/>
            </a:pPr>
            <a:r>
              <a:rPr lang="it-IT" sz="3200" dirty="0" smtClean="0">
                <a:solidFill>
                  <a:schemeClr val="bg1">
                    <a:lumMod val="65000"/>
                  </a:schemeClr>
                </a:solidFill>
              </a:rPr>
              <a:t>L’ «intreccio» di materie e il «criterio di prevalenza»</a:t>
            </a:r>
          </a:p>
          <a:p>
            <a:pPr marL="514350" indent="-514350" algn="l">
              <a:buAutoNum type="arabicPeriod"/>
            </a:pPr>
            <a:r>
              <a:rPr lang="it-IT" sz="3200" dirty="0" smtClean="0">
                <a:solidFill>
                  <a:schemeClr val="bg1">
                    <a:lumMod val="65000"/>
                  </a:schemeClr>
                </a:solidFill>
              </a:rPr>
              <a:t>L’applicazione del «principio di sussidiarietà»</a:t>
            </a:r>
          </a:p>
          <a:p>
            <a:pPr marL="514350" indent="-514350" algn="l">
              <a:buAutoNum type="arabicPeriod"/>
            </a:pPr>
            <a:r>
              <a:rPr lang="it-IT" sz="3200" dirty="0" smtClean="0"/>
              <a:t>La residualità della «competenza residuale»</a:t>
            </a:r>
            <a:endParaRPr lang="it-IT" sz="3200" dirty="0"/>
          </a:p>
        </p:txBody>
      </p:sp>
    </p:spTree>
    <p:extLst>
      <p:ext uri="{BB962C8B-B14F-4D97-AF65-F5344CB8AC3E}">
        <p14:creationId xmlns:p14="http://schemas.microsoft.com/office/powerpoint/2010/main" val="149444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4593" y="40742"/>
            <a:ext cx="10295163" cy="5632311"/>
          </a:xfrm>
          <a:prstGeom prst="rect">
            <a:avLst/>
          </a:prstGeom>
        </p:spPr>
        <p:txBody>
          <a:bodyPr wrap="square">
            <a:spAutoFit/>
          </a:bodyPr>
          <a:lstStyle/>
          <a:p>
            <a:r>
              <a:rPr lang="it-IT" dirty="0"/>
              <a:t>Articolo 39 </a:t>
            </a:r>
            <a:r>
              <a:rPr lang="it-IT" dirty="0" smtClean="0"/>
              <a:t>TFUE</a:t>
            </a:r>
            <a:endParaRPr lang="it-IT" dirty="0"/>
          </a:p>
          <a:p>
            <a:r>
              <a:rPr lang="it-IT" dirty="0"/>
              <a:t>(ex articolo 33 del TCE)</a:t>
            </a:r>
          </a:p>
          <a:p>
            <a:endParaRPr lang="it-IT" dirty="0"/>
          </a:p>
          <a:p>
            <a:r>
              <a:rPr lang="it-IT" dirty="0"/>
              <a:t>1. Le finalità della politica agricola comune sono: </a:t>
            </a:r>
          </a:p>
          <a:p>
            <a:r>
              <a:rPr lang="it-IT" dirty="0"/>
              <a:t>a) incrementare la produttività dell'agricoltura, sviluppando il progresso tecnico, assicurando lo sviluppo razionale della produzione agricola come pure un impiego migliore dei fattori di produzione, in particolare della manodopera; </a:t>
            </a:r>
          </a:p>
          <a:p>
            <a:r>
              <a:rPr lang="it-IT" dirty="0"/>
              <a:t>b) assicurare così un tenore di vita equo alla popolazione agricola, grazie in particolare al miglioramento del reddito individuale di coloro che lavorano nell'agricoltura; </a:t>
            </a:r>
          </a:p>
          <a:p>
            <a:r>
              <a:rPr lang="it-IT" dirty="0"/>
              <a:t>c) stabilizzare i mercati; </a:t>
            </a:r>
          </a:p>
          <a:p>
            <a:r>
              <a:rPr lang="it-IT" dirty="0"/>
              <a:t>d) garantire la sicurezza degli approvvigionamenti; </a:t>
            </a:r>
          </a:p>
          <a:p>
            <a:r>
              <a:rPr lang="it-IT" dirty="0"/>
              <a:t>e) assicurare prezzi ragionevoli nelle consegne ai consumatori. </a:t>
            </a:r>
          </a:p>
          <a:p>
            <a:r>
              <a:rPr lang="it-IT" dirty="0"/>
              <a:t>2. Nell'elaborazione della politica agricola comune e dei metodi speciali che questa può implicare, si dovrà considerare: </a:t>
            </a:r>
          </a:p>
          <a:p>
            <a:r>
              <a:rPr lang="it-IT" dirty="0"/>
              <a:t>a) il carattere particolare dell'attività agricola che deriva dalla struttura sociale dell'agricoltura e dalle disparità strutturali e naturali fra le diverse regioni agricole;</a:t>
            </a:r>
          </a:p>
          <a:p>
            <a:r>
              <a:rPr lang="it-IT" dirty="0"/>
              <a:t>b) la necessità di operare gradatamente gli opportuni adattamenti;</a:t>
            </a:r>
          </a:p>
          <a:p>
            <a:r>
              <a:rPr lang="it-IT" dirty="0"/>
              <a:t>c) il fatto che, negli Stati membri, l'agricoltura costituisce un settore intimamente connesso all'insieme dell'economia. </a:t>
            </a:r>
          </a:p>
          <a:p>
            <a:endParaRPr lang="it-IT" dirty="0"/>
          </a:p>
        </p:txBody>
      </p:sp>
    </p:spTree>
    <p:extLst>
      <p:ext uri="{BB962C8B-B14F-4D97-AF65-F5344CB8AC3E}">
        <p14:creationId xmlns:p14="http://schemas.microsoft.com/office/powerpoint/2010/main" val="44093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19536" y="44624"/>
            <a:ext cx="8640960" cy="6813376"/>
          </a:xfrm>
        </p:spPr>
        <p:txBody>
          <a:bodyPr>
            <a:normAutofit fontScale="25000" lnSpcReduction="20000"/>
          </a:bodyPr>
          <a:lstStyle/>
          <a:p>
            <a:r>
              <a:rPr lang="it-IT" sz="7200" b="1" dirty="0"/>
              <a:t>Testo Unico degli Enti </a:t>
            </a:r>
            <a:r>
              <a:rPr lang="it-IT" sz="7200" b="1" dirty="0" smtClean="0"/>
              <a:t>Locali (</a:t>
            </a:r>
            <a:r>
              <a:rPr lang="it-IT" sz="7200" b="1" u="sng" dirty="0">
                <a:hlinkClick r:id="rId2"/>
              </a:rPr>
              <a:t>D.lgs. n. </a:t>
            </a:r>
            <a:r>
              <a:rPr lang="it-IT" sz="7200" b="1" u="sng" dirty="0" smtClean="0">
                <a:hlinkClick r:id="rId2"/>
              </a:rPr>
              <a:t>267/2000</a:t>
            </a:r>
            <a:r>
              <a:rPr lang="it-IT" sz="7200" b="1" u="sng" dirty="0" smtClean="0"/>
              <a:t>)</a:t>
            </a:r>
          </a:p>
          <a:p>
            <a:endParaRPr lang="it-IT" b="1" dirty="0" smtClean="0"/>
          </a:p>
          <a:p>
            <a:pPr algn="l"/>
            <a:r>
              <a:rPr lang="it-IT" sz="7200" b="1" dirty="0"/>
              <a:t>Articolo 13 – </a:t>
            </a:r>
            <a:r>
              <a:rPr lang="it-IT" sz="7200" i="1" dirty="0"/>
              <a:t>Funzioni (del Comune).</a:t>
            </a:r>
            <a:endParaRPr lang="it-IT" sz="7200" dirty="0"/>
          </a:p>
          <a:p>
            <a:pPr algn="l"/>
            <a:r>
              <a:rPr lang="it-IT" sz="7200" dirty="0"/>
              <a:t>1. Spettano al comune tutte le funzioni amministrative che riguardano la popolazione ed il territorio comunale, precipuamente nei settori organici dei servizi alla persona e alla comunità, dell'assetto ed utilizzazione del territorio e dello sviluppo economico, salvo quanto non sia espressamente attribuito ad altri soggetti dalla legge statale o regionale, secondo le rispettive competenze.</a:t>
            </a:r>
          </a:p>
          <a:p>
            <a:pPr algn="l"/>
            <a:endParaRPr lang="it-IT" sz="7200" b="1" dirty="0"/>
          </a:p>
          <a:p>
            <a:pPr algn="l"/>
            <a:r>
              <a:rPr lang="it-IT" sz="7200" b="1" dirty="0"/>
              <a:t>Articolo 19 –</a:t>
            </a:r>
            <a:r>
              <a:rPr lang="it-IT" sz="7200" i="1" dirty="0"/>
              <a:t>Funzioni (della Provincia)</a:t>
            </a:r>
            <a:endParaRPr lang="it-IT" sz="7200" dirty="0"/>
          </a:p>
          <a:p>
            <a:pPr algn="l"/>
            <a:r>
              <a:rPr lang="it-IT" sz="7200" dirty="0"/>
              <a:t>1. Spettano alla provincia le funzioni amministrative di interesse provinciale che riguardino vaste zone intercomunali o l'intero territorio provinciale nei seguenti settori:</a:t>
            </a:r>
          </a:p>
          <a:p>
            <a:pPr algn="l"/>
            <a:r>
              <a:rPr lang="it-IT" sz="7200" i="1" dirty="0"/>
              <a:t>a</a:t>
            </a:r>
            <a:r>
              <a:rPr lang="it-IT" sz="7200" dirty="0"/>
              <a:t>) difesa del suolo, tutela e valorizzazione dell'ambiente e prevenzione delle calamità;</a:t>
            </a:r>
          </a:p>
          <a:p>
            <a:pPr algn="l"/>
            <a:r>
              <a:rPr lang="it-IT" sz="7200" i="1" dirty="0"/>
              <a:t>b</a:t>
            </a:r>
            <a:r>
              <a:rPr lang="it-IT" sz="7200" dirty="0"/>
              <a:t>) tutela e valorizzazione delle risorse idriche ed energetiche;</a:t>
            </a:r>
          </a:p>
          <a:p>
            <a:pPr algn="l"/>
            <a:r>
              <a:rPr lang="it-IT" sz="7200" i="1" dirty="0"/>
              <a:t>c</a:t>
            </a:r>
            <a:r>
              <a:rPr lang="it-IT" sz="7200" dirty="0"/>
              <a:t>) valorizzazione dei beni culturali;</a:t>
            </a:r>
          </a:p>
          <a:p>
            <a:pPr algn="l"/>
            <a:r>
              <a:rPr lang="it-IT" sz="7200" i="1" dirty="0"/>
              <a:t>d</a:t>
            </a:r>
            <a:r>
              <a:rPr lang="it-IT" sz="7200" dirty="0"/>
              <a:t>) viabilità e trasporti;</a:t>
            </a:r>
          </a:p>
          <a:p>
            <a:pPr algn="l"/>
            <a:r>
              <a:rPr lang="it-IT" sz="7200" i="1" dirty="0"/>
              <a:t>e</a:t>
            </a:r>
            <a:r>
              <a:rPr lang="it-IT" sz="7200" dirty="0"/>
              <a:t>) protezione della flora e della fauna parchi e riserve naturali;</a:t>
            </a:r>
          </a:p>
          <a:p>
            <a:pPr algn="l"/>
            <a:r>
              <a:rPr lang="it-IT" sz="7200" i="1" dirty="0"/>
              <a:t>f</a:t>
            </a:r>
            <a:r>
              <a:rPr lang="it-IT" sz="7200" dirty="0"/>
              <a:t>) caccia e pesca nelle acque interne;</a:t>
            </a:r>
          </a:p>
          <a:p>
            <a:pPr algn="l"/>
            <a:r>
              <a:rPr lang="it-IT" sz="7200" i="1" dirty="0"/>
              <a:t>g</a:t>
            </a:r>
            <a:r>
              <a:rPr lang="it-IT" sz="7200" dirty="0"/>
              <a:t>) organizzazione dello smaltimento dei rifiuti a livello provinciale, rilevamento, disciplina e controllo degli scarichi delle acque e delle emissioni atmosferiche e sonore;</a:t>
            </a:r>
          </a:p>
          <a:p>
            <a:pPr algn="l"/>
            <a:r>
              <a:rPr lang="it-IT" sz="7200" i="1" dirty="0"/>
              <a:t>h</a:t>
            </a:r>
            <a:r>
              <a:rPr lang="it-IT" sz="7200" dirty="0"/>
              <a:t>) servizi sanitari, di igiene e profilassi pubblica, attribuiti dalla legislazione statale e regionale;</a:t>
            </a:r>
          </a:p>
          <a:p>
            <a:pPr algn="l"/>
            <a:r>
              <a:rPr lang="it-IT" sz="7200" dirty="0"/>
              <a:t>i) compiti connessi alla istruzione secondaria di secondo grado ed artistica ed alla formazione professionale, compresa l'edilizia scolastica, attribuiti dalla legislazione statale e regionale;</a:t>
            </a:r>
          </a:p>
          <a:p>
            <a:pPr algn="l"/>
            <a:r>
              <a:rPr lang="it-IT" sz="7200" dirty="0"/>
              <a:t>l) raccolta ed elaborazione dati, assistenza tecnico-amministrativa agli enti locali. </a:t>
            </a:r>
          </a:p>
          <a:p>
            <a:endParaRPr lang="it-IT" sz="7200" dirty="0"/>
          </a:p>
        </p:txBody>
      </p:sp>
    </p:spTree>
    <p:extLst>
      <p:ext uri="{BB962C8B-B14F-4D97-AF65-F5344CB8AC3E}">
        <p14:creationId xmlns:p14="http://schemas.microsoft.com/office/powerpoint/2010/main" val="323216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66850" y="281441"/>
            <a:ext cx="9144000" cy="632959"/>
          </a:xfrm>
        </p:spPr>
        <p:txBody>
          <a:bodyPr>
            <a:normAutofit/>
          </a:bodyPr>
          <a:lstStyle/>
          <a:p>
            <a:r>
              <a:rPr lang="it-IT" sz="3200" b="1" dirty="0" smtClean="0">
                <a:solidFill>
                  <a:srgbClr val="FF0000"/>
                </a:solidFill>
                <a:effectLst>
                  <a:outerShdw blurRad="38100" dist="38100" dir="2700000" algn="tl">
                    <a:srgbClr val="000000">
                      <a:alpha val="43137"/>
                    </a:srgbClr>
                  </a:outerShdw>
                </a:effectLst>
              </a:rPr>
              <a:t>Le fonti dopo il 2001: i problemi</a:t>
            </a:r>
            <a:endParaRPr lang="it-IT" sz="3200" b="1"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183821" y="1208314"/>
            <a:ext cx="10548258" cy="5241472"/>
          </a:xfrm>
        </p:spPr>
        <p:txBody>
          <a:bodyPr>
            <a:normAutofit/>
          </a:bodyPr>
          <a:lstStyle/>
          <a:p>
            <a:pPr marL="514350" indent="-514350" algn="l">
              <a:buAutoNum type="arabicPeriod"/>
            </a:pPr>
            <a:r>
              <a:rPr lang="it-IT" sz="3200" dirty="0" smtClean="0">
                <a:solidFill>
                  <a:schemeClr val="bg1">
                    <a:lumMod val="75000"/>
                  </a:schemeClr>
                </a:solidFill>
              </a:rPr>
              <a:t>Riparto di competenze per «materie» e «etichette»</a:t>
            </a:r>
            <a:endParaRPr lang="it-IT" sz="3200" dirty="0" smtClean="0">
              <a:solidFill>
                <a:schemeClr val="tx1">
                  <a:lumMod val="95000"/>
                  <a:lumOff val="5000"/>
                </a:schemeClr>
              </a:solidFill>
            </a:endParaRPr>
          </a:p>
          <a:p>
            <a:pPr marL="514350" indent="-514350" algn="l">
              <a:buAutoNum type="arabicPeriod"/>
            </a:pPr>
            <a:r>
              <a:rPr lang="it-IT" sz="3200" dirty="0" smtClean="0">
                <a:solidFill>
                  <a:schemeClr val="tx1">
                    <a:lumMod val="95000"/>
                    <a:lumOff val="5000"/>
                  </a:schemeClr>
                </a:solidFill>
              </a:rPr>
              <a:t>Materie e «non materie»: le materie «trasversali»</a:t>
            </a:r>
            <a:endParaRPr lang="it-IT" sz="3200" dirty="0">
              <a:solidFill>
                <a:schemeClr val="tx1">
                  <a:lumMod val="95000"/>
                  <a:lumOff val="5000"/>
                </a:schemeClr>
              </a:solidFill>
            </a:endParaRPr>
          </a:p>
        </p:txBody>
      </p:sp>
    </p:spTree>
    <p:extLst>
      <p:ext uri="{BB962C8B-B14F-4D97-AF65-F5344CB8AC3E}">
        <p14:creationId xmlns:p14="http://schemas.microsoft.com/office/powerpoint/2010/main" val="21224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63552" y="188641"/>
            <a:ext cx="7772400" cy="504056"/>
          </a:xfrm>
        </p:spPr>
        <p:txBody>
          <a:bodyPr>
            <a:normAutofit fontScale="90000"/>
          </a:bodyPr>
          <a:lstStyle/>
          <a:p>
            <a:r>
              <a:rPr lang="it-IT" dirty="0" smtClean="0"/>
              <a:t>Materie «trasversali»: l’ambiente</a:t>
            </a:r>
            <a:endParaRPr lang="it-IT" dirty="0"/>
          </a:p>
        </p:txBody>
      </p:sp>
      <p:sp>
        <p:nvSpPr>
          <p:cNvPr id="3" name="Sottotitolo 2"/>
          <p:cNvSpPr>
            <a:spLocks noGrp="1"/>
          </p:cNvSpPr>
          <p:nvPr>
            <p:ph type="subTitle" idx="1"/>
          </p:nvPr>
        </p:nvSpPr>
        <p:spPr>
          <a:xfrm>
            <a:off x="1847528" y="908720"/>
            <a:ext cx="8496944" cy="5616624"/>
          </a:xfrm>
        </p:spPr>
        <p:txBody>
          <a:bodyPr>
            <a:normAutofit fontScale="92500" lnSpcReduction="20000"/>
          </a:bodyPr>
          <a:lstStyle/>
          <a:p>
            <a:pPr algn="just"/>
            <a:r>
              <a:rPr lang="it-IT" dirty="0" err="1" smtClean="0">
                <a:solidFill>
                  <a:schemeClr val="tx1"/>
                </a:solidFill>
              </a:rPr>
              <a:t>Sent</a:t>
            </a:r>
            <a:r>
              <a:rPr lang="it-IT" dirty="0" smtClean="0">
                <a:solidFill>
                  <a:schemeClr val="tx1"/>
                </a:solidFill>
              </a:rPr>
              <a:t>. 402/2002</a:t>
            </a:r>
          </a:p>
          <a:p>
            <a:pPr algn="just"/>
            <a:endParaRPr lang="it-IT" dirty="0">
              <a:solidFill>
                <a:schemeClr val="tx1"/>
              </a:solidFill>
            </a:endParaRPr>
          </a:p>
          <a:p>
            <a:pPr algn="just"/>
            <a:r>
              <a:rPr lang="it-IT" dirty="0" smtClean="0">
                <a:solidFill>
                  <a:schemeClr val="tx1"/>
                </a:solidFill>
              </a:rPr>
              <a:t>A </a:t>
            </a:r>
            <a:r>
              <a:rPr lang="it-IT" dirty="0">
                <a:solidFill>
                  <a:schemeClr val="tx1"/>
                </a:solidFill>
              </a:rPr>
              <a:t>questo riguardo va però precisato che non tutti gli ambiti materiali specificati nel secondo comma dell'art. 117 possono, in quanto tali, configurarsi come </a:t>
            </a:r>
            <a:r>
              <a:rPr lang="it-IT" b="1" dirty="0">
                <a:solidFill>
                  <a:schemeClr val="tx1"/>
                </a:solidFill>
              </a:rPr>
              <a:t>"materie" in senso stretto</a:t>
            </a:r>
            <a:r>
              <a:rPr lang="it-IT" dirty="0">
                <a:solidFill>
                  <a:schemeClr val="tx1"/>
                </a:solidFill>
              </a:rPr>
              <a:t>, poiché, in alcuni casi, si tratta più esattamente di competenze del legislatore statale idonee ad </a:t>
            </a:r>
            <a:r>
              <a:rPr lang="it-IT" b="1" dirty="0">
                <a:solidFill>
                  <a:schemeClr val="tx1"/>
                </a:solidFill>
              </a:rPr>
              <a:t>investire una pluralità di materie </a:t>
            </a:r>
            <a:r>
              <a:rPr lang="it-IT" dirty="0">
                <a:solidFill>
                  <a:schemeClr val="tx1"/>
                </a:solidFill>
              </a:rPr>
              <a:t>(cfr. sentenza </a:t>
            </a:r>
            <a:r>
              <a:rPr lang="it-IT" u="sng" dirty="0">
                <a:solidFill>
                  <a:schemeClr val="tx1"/>
                </a:solidFill>
                <a:hlinkClick r:id="rId2"/>
              </a:rPr>
              <a:t>n. 282 del 2002</a:t>
            </a:r>
            <a:r>
              <a:rPr lang="it-IT" dirty="0">
                <a:solidFill>
                  <a:schemeClr val="tx1"/>
                </a:solidFill>
              </a:rPr>
              <a:t>). In questo senso l'evoluzione legislativa e la giurisprudenza costituzionale portano ad escludere che possa identificarsi una "materia" in senso tecnico, qualificabile come "tutela dell'ambiente", dal momento che non sembra configurabile come </a:t>
            </a:r>
            <a:r>
              <a:rPr lang="it-IT" b="1" dirty="0">
                <a:solidFill>
                  <a:schemeClr val="tx1"/>
                </a:solidFill>
              </a:rPr>
              <a:t>sfera di competenza statale rigorosamente circoscritta e delimitata</a:t>
            </a:r>
            <a:r>
              <a:rPr lang="it-IT" dirty="0">
                <a:solidFill>
                  <a:schemeClr val="tx1"/>
                </a:solidFill>
              </a:rPr>
              <a:t>, giacché, al contrario, essa investe e si intreccia inestricabilmente con altri interessi e competenze. In particolare, dalla giurisprudenza della Corte antecedente alla nuova formulazione del Titolo V </a:t>
            </a:r>
            <a:r>
              <a:rPr lang="it-IT" dirty="0" smtClean="0">
                <a:solidFill>
                  <a:schemeClr val="tx1"/>
                </a:solidFill>
              </a:rPr>
              <a:t>è </a:t>
            </a:r>
            <a:r>
              <a:rPr lang="it-IT" dirty="0">
                <a:solidFill>
                  <a:schemeClr val="tx1"/>
                </a:solidFill>
              </a:rPr>
              <a:t>agevole ricavare una configurazione dell'ambiente come </a:t>
            </a:r>
            <a:r>
              <a:rPr lang="it-IT" b="1" dirty="0">
                <a:solidFill>
                  <a:schemeClr val="tx1"/>
                </a:solidFill>
              </a:rPr>
              <a:t>"valore" costituzionalmente protetto</a:t>
            </a:r>
            <a:r>
              <a:rPr lang="it-IT" dirty="0">
                <a:solidFill>
                  <a:schemeClr val="tx1"/>
                </a:solidFill>
              </a:rPr>
              <a:t>, che, in quanto tale, delinea una sorta di </a:t>
            </a:r>
            <a:r>
              <a:rPr lang="it-IT" b="1" dirty="0">
                <a:solidFill>
                  <a:schemeClr val="tx1"/>
                </a:solidFill>
              </a:rPr>
              <a:t>materia "trasversale"</a:t>
            </a:r>
            <a:r>
              <a:rPr lang="it-IT" dirty="0">
                <a:solidFill>
                  <a:schemeClr val="tx1"/>
                </a:solidFill>
              </a:rPr>
              <a:t>, in ordine alla quale si manifestano </a:t>
            </a:r>
            <a:r>
              <a:rPr lang="it-IT" u="sng" dirty="0">
                <a:solidFill>
                  <a:schemeClr val="tx1"/>
                </a:solidFill>
              </a:rPr>
              <a:t>competenze diverse, che ben possono essere regionali</a:t>
            </a:r>
            <a:r>
              <a:rPr lang="it-IT" dirty="0">
                <a:solidFill>
                  <a:schemeClr val="tx1"/>
                </a:solidFill>
              </a:rPr>
              <a:t>, spettando allo Stato le determinazioni che rispondono ad esigenze meritevoli di disciplina uniforme sull'intero territorio nazionale </a:t>
            </a:r>
          </a:p>
        </p:txBody>
      </p:sp>
    </p:spTree>
    <p:extLst>
      <p:ext uri="{BB962C8B-B14F-4D97-AF65-F5344CB8AC3E}">
        <p14:creationId xmlns:p14="http://schemas.microsoft.com/office/powerpoint/2010/main" val="391738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47528" y="332656"/>
            <a:ext cx="8229600" cy="6120680"/>
          </a:xfrm>
        </p:spPr>
        <p:txBody>
          <a:bodyPr>
            <a:normAutofit fontScale="77500" lnSpcReduction="20000"/>
          </a:bodyPr>
          <a:lstStyle/>
          <a:p>
            <a:pPr marL="0" indent="0">
              <a:buNone/>
            </a:pPr>
            <a:r>
              <a:rPr lang="it-IT" dirty="0" smtClean="0"/>
              <a:t>% «Alla </a:t>
            </a:r>
            <a:r>
              <a:rPr lang="it-IT" dirty="0"/>
              <a:t>luce di queste considerazioni è da respingere il motivo principale di ricorso, secondo </a:t>
            </a:r>
            <a:r>
              <a:rPr lang="it-IT" dirty="0" smtClean="0"/>
              <a:t>cui… </a:t>
            </a:r>
            <a:r>
              <a:rPr lang="it-IT" dirty="0"/>
              <a:t>la materia </a:t>
            </a:r>
            <a:r>
              <a:rPr lang="it-IT" i="1" dirty="0"/>
              <a:t>de qua</a:t>
            </a:r>
            <a:r>
              <a:rPr lang="it-IT" dirty="0"/>
              <a:t> dovrebbe ritenersi di competenza legislativa statale esclusiva, </a:t>
            </a:r>
            <a:r>
              <a:rPr lang="it-IT" dirty="0" smtClean="0"/>
              <a:t>afferendo essa </a:t>
            </a:r>
            <a:r>
              <a:rPr lang="it-IT" dirty="0"/>
              <a:t>sia alla tutela dell'ambiente che alla sicurezza pubblica. Ma è altrettanto da respingere il motivo prospettato in via subordinata, secondo cui "ove volesse considerarsi tale legge regionale alla stregua di atto regolamentare di competenza regionale", alcune norme di essa sarebbero illegittime sotto il profilo del mancato rispetto dei limiti fissati dal citato decreto legislativo n. 334 del 1999.</a:t>
            </a:r>
          </a:p>
          <a:p>
            <a:pPr marL="0" indent="0">
              <a:buNone/>
            </a:pPr>
            <a:r>
              <a:rPr lang="it-IT" dirty="0"/>
              <a:t>In proposito è da osservare, indipendentemente dalla inammissibile "degradazione" della legge regionale a regolamento regionale, che i ricordati </a:t>
            </a:r>
            <a:r>
              <a:rPr lang="it-IT" dirty="0" err="1" smtClean="0"/>
              <a:t>artt</a:t>
            </a:r>
            <a:r>
              <a:rPr lang="it-IT" dirty="0" smtClean="0"/>
              <a:t>… stabiliscono </a:t>
            </a:r>
            <a:r>
              <a:rPr lang="it-IT" dirty="0"/>
              <a:t>che le regioni provvedono a disciplinare la materia con specifiche normative ai fini, in particolare, di "garantire la sicurezza del territorio e della popolazione". In questa ottica vanno appunto respinte le prospettate censure incentrate sull'asserito superamento dei limiti </a:t>
            </a:r>
            <a:r>
              <a:rPr lang="it-IT" dirty="0" smtClean="0"/>
              <a:t>prestabiliti…, </a:t>
            </a:r>
            <a:r>
              <a:rPr lang="it-IT" dirty="0"/>
              <a:t>dal momento che la Regione Lombardia può ragionevolmente adottare, nell'ambito delle proprie competenze concorrenti, una </a:t>
            </a:r>
            <a:r>
              <a:rPr lang="it-IT" b="1" dirty="0"/>
              <a:t>disciplina che sia maggiormente rigorosa</a:t>
            </a:r>
            <a:r>
              <a:rPr lang="it-IT" dirty="0"/>
              <a:t>, per le imprese a rischio di incidente rilevante, rispetto ai limiti fissati dal legislatore statale, proprio in quanto diretta ad assicurare </a:t>
            </a:r>
            <a:r>
              <a:rPr lang="it-IT" b="1" dirty="0"/>
              <a:t>un più elevato livello di garanzie </a:t>
            </a:r>
            <a:r>
              <a:rPr lang="it-IT" dirty="0"/>
              <a:t>per la popolazione ed il territorio interessati</a:t>
            </a:r>
            <a:r>
              <a:rPr lang="it-IT" dirty="0" smtClean="0"/>
              <a:t>.»</a:t>
            </a:r>
            <a:endParaRPr lang="it-IT" dirty="0"/>
          </a:p>
          <a:p>
            <a:pPr marL="0" indent="0">
              <a:buNone/>
            </a:pPr>
            <a:endParaRPr lang="it-IT" dirty="0"/>
          </a:p>
        </p:txBody>
      </p:sp>
    </p:spTree>
    <p:extLst>
      <p:ext uri="{BB962C8B-B14F-4D97-AF65-F5344CB8AC3E}">
        <p14:creationId xmlns:p14="http://schemas.microsoft.com/office/powerpoint/2010/main" val="170413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116632"/>
            <a:ext cx="8229600" cy="418058"/>
          </a:xfrm>
        </p:spPr>
        <p:txBody>
          <a:bodyPr>
            <a:normAutofit fontScale="90000"/>
          </a:bodyPr>
          <a:lstStyle/>
          <a:p>
            <a:r>
              <a:rPr lang="it-IT" sz="3600" dirty="0"/>
              <a:t/>
            </a:r>
            <a:br>
              <a:rPr lang="it-IT" sz="3600" dirty="0"/>
            </a:br>
            <a:r>
              <a:rPr lang="it-IT" sz="3600" dirty="0"/>
              <a:t>Materie trasversali e «principi» (</a:t>
            </a:r>
            <a:r>
              <a:rPr lang="it-IT" sz="3600" dirty="0" err="1"/>
              <a:t>Sent</a:t>
            </a:r>
            <a:r>
              <a:rPr lang="it-IT" sz="3600" dirty="0"/>
              <a:t>. 331/3003)</a:t>
            </a:r>
            <a:r>
              <a:rPr lang="it-IT" dirty="0" smtClean="0"/>
              <a:t/>
            </a:r>
            <a:br>
              <a:rPr lang="it-IT" dirty="0" smtClean="0"/>
            </a:br>
            <a:endParaRPr lang="it-IT" dirty="0"/>
          </a:p>
        </p:txBody>
      </p:sp>
      <p:sp>
        <p:nvSpPr>
          <p:cNvPr id="3" name="Segnaposto contenuto 2"/>
          <p:cNvSpPr>
            <a:spLocks noGrp="1"/>
          </p:cNvSpPr>
          <p:nvPr>
            <p:ph idx="1"/>
          </p:nvPr>
        </p:nvSpPr>
        <p:spPr>
          <a:xfrm>
            <a:off x="1703512" y="620688"/>
            <a:ext cx="8856984" cy="6120680"/>
          </a:xfrm>
        </p:spPr>
        <p:txBody>
          <a:bodyPr>
            <a:normAutofit fontScale="25000" lnSpcReduction="20000"/>
          </a:bodyPr>
          <a:lstStyle/>
          <a:p>
            <a:pPr marL="0" indent="0" algn="just">
              <a:buNone/>
            </a:pPr>
            <a:r>
              <a:rPr lang="it-IT" sz="7200" dirty="0"/>
              <a:t>«…la </a:t>
            </a:r>
            <a:r>
              <a:rPr lang="it-IT" sz="7200" dirty="0"/>
              <a:t>questione di legittimità costituzionale </a:t>
            </a:r>
            <a:r>
              <a:rPr lang="it-IT" sz="7200" dirty="0"/>
              <a:t>dell’art... della </a:t>
            </a:r>
            <a:r>
              <a:rPr lang="it-IT" sz="7200" dirty="0"/>
              <a:t>legge della Regione Lombardia n. 4 del 2002, è fondata.</a:t>
            </a:r>
          </a:p>
          <a:p>
            <a:pPr marL="0" indent="0" algn="just">
              <a:buNone/>
            </a:pPr>
            <a:r>
              <a:rPr lang="it-IT" sz="7200" dirty="0"/>
              <a:t>Per far fronte alle esigenze di protezione ambientale e sanitaria dall’esposizione a campi elettromagnetici, il legislatore statale, con le anzidette </a:t>
            </a:r>
            <a:r>
              <a:rPr lang="it-IT" sz="7200" b="1" dirty="0"/>
              <a:t>norme fondamentali di principio</a:t>
            </a:r>
            <a:r>
              <a:rPr lang="it-IT" sz="7200" dirty="0"/>
              <a:t>, ha prescelto un criterio basato esclusivamente su limiti di immissione delle irradiazioni nei luoghi particolarmente protetti, un criterio che è essenzialmente diverso da quello </a:t>
            </a:r>
            <a:r>
              <a:rPr lang="it-IT" sz="7200"/>
              <a:t>stabilito… dalla </a:t>
            </a:r>
            <a:r>
              <a:rPr lang="it-IT" sz="7200" dirty="0"/>
              <a:t>legge regionale, basato sulla distanza tra luoghi di emissione e luoghi di immissione.</a:t>
            </a:r>
          </a:p>
          <a:p>
            <a:pPr marL="0" indent="0" algn="just">
              <a:buNone/>
            </a:pPr>
            <a:r>
              <a:rPr lang="it-IT" sz="7200" dirty="0"/>
              <a:t>Né, a giustificare il tipo di intervento della legge lombarda, è sufficiente il richiamo alla competenza regionale in materia di governo del territorio, che la legge </a:t>
            </a:r>
            <a:r>
              <a:rPr lang="it-IT" sz="7200" dirty="0"/>
              <a:t>quadro… </a:t>
            </a:r>
            <a:r>
              <a:rPr lang="it-IT" sz="7200" dirty="0"/>
              <a:t>riconosce quanto a determinazione dei "criteri localizzativi". A tale concetto non possono infatti ricondursi divieti come quello in esame, un divieto che, in particolari condizioni di concentrazione urbanistica di luoghi specialmente protetti, potrebbe addirittura rendere impossibile la realizzazione di una rete completa di infrastrutture per le telecomunicazioni, trasformandosi così da "criteri di localizzazione" in "limitazioni alla localizzazione", dunque in prescrizioni aventi natura diversa da quella consentita dalla citata norma della legge n. </a:t>
            </a:r>
            <a:r>
              <a:rPr lang="it-IT" sz="7200" dirty="0"/>
              <a:t>36... </a:t>
            </a:r>
            <a:endParaRPr lang="it-IT" sz="7200" dirty="0"/>
          </a:p>
          <a:p>
            <a:pPr marL="0" indent="0" algn="just">
              <a:buNone/>
            </a:pPr>
            <a:r>
              <a:rPr lang="it-IT" sz="7200" dirty="0"/>
              <a:t>… [dai precedenti] non </a:t>
            </a:r>
            <a:r>
              <a:rPr lang="it-IT" sz="7200" dirty="0"/>
              <a:t>può trarsi in generale il </a:t>
            </a:r>
            <a:r>
              <a:rPr lang="it-IT" sz="7200" b="1" dirty="0"/>
              <a:t>principio della derogabilità </a:t>
            </a:r>
            <a:r>
              <a:rPr lang="it-IT" sz="7200" b="1" i="1" dirty="0"/>
              <a:t>in </a:t>
            </a:r>
            <a:r>
              <a:rPr lang="it-IT" sz="7200" b="1" i="1" dirty="0" err="1"/>
              <a:t>melius</a:t>
            </a:r>
            <a:r>
              <a:rPr lang="it-IT" sz="7200" i="1" dirty="0"/>
              <a:t> </a:t>
            </a:r>
            <a:r>
              <a:rPr lang="it-IT" sz="7200" dirty="0"/>
              <a:t>(rispetto alla tutela dei valori ambientali), da parte delle Regioni, degli </a:t>
            </a:r>
            <a:r>
              <a:rPr lang="it-IT" sz="7200" i="1" dirty="0"/>
              <a:t>standard</a:t>
            </a:r>
            <a:r>
              <a:rPr lang="it-IT" sz="7200" dirty="0"/>
              <a:t> posti dallo Stato. La questione allora decisa non si collocava entro un’organica disciplina statale di principio, mentre ora esiste una legge quadro statale che detta una disciplina esaustiva della materia, attraverso la quale si persegue un </a:t>
            </a:r>
            <a:r>
              <a:rPr lang="it-IT" sz="7200" b="1" dirty="0"/>
              <a:t>equilibrio tra esigenze plurime</a:t>
            </a:r>
            <a:r>
              <a:rPr lang="it-IT" sz="7200" dirty="0"/>
              <a:t>, necessariamente correlate le une alle altre, attinenti alla </a:t>
            </a:r>
            <a:r>
              <a:rPr lang="it-IT" sz="7200" b="1" dirty="0"/>
              <a:t>protezione ambientale</a:t>
            </a:r>
            <a:r>
              <a:rPr lang="it-IT" sz="7200" dirty="0"/>
              <a:t>, alla </a:t>
            </a:r>
            <a:r>
              <a:rPr lang="it-IT" sz="7200" b="1" dirty="0"/>
              <a:t>tutela della salute</a:t>
            </a:r>
            <a:r>
              <a:rPr lang="it-IT" sz="7200" dirty="0"/>
              <a:t>, al </a:t>
            </a:r>
            <a:r>
              <a:rPr lang="it-IT" sz="7200" b="1" dirty="0"/>
              <a:t>governo del territorio </a:t>
            </a:r>
            <a:r>
              <a:rPr lang="it-IT" sz="7200" dirty="0"/>
              <a:t>e alla diffusione sull’intero territorio nazionale della rete per le telecomunicazioni </a:t>
            </a:r>
            <a:r>
              <a:rPr lang="it-IT" sz="7200" dirty="0"/>
              <a:t>... </a:t>
            </a:r>
            <a:r>
              <a:rPr lang="it-IT" sz="7200" dirty="0"/>
              <a:t>In questo contesto, interventi regionali del tipo di quello ritenuto dalla sentenza del 1999 non incostituzionale, in quanto aggiuntivo, devono ritenersi ora incostituzionali, perché l’aggiunta si traduce in una alterazione, quindi in una violazione, </a:t>
            </a:r>
            <a:r>
              <a:rPr lang="it-IT" sz="7200" b="1" dirty="0"/>
              <a:t>dell’equilibrio tracciato dalla legge statale di principio</a:t>
            </a:r>
            <a:r>
              <a:rPr lang="it-IT" sz="7200" dirty="0"/>
              <a:t>.</a:t>
            </a:r>
          </a:p>
          <a:p>
            <a:pPr marL="0" indent="0">
              <a:buNone/>
            </a:pPr>
            <a:endParaRPr lang="it-IT" dirty="0"/>
          </a:p>
        </p:txBody>
      </p:sp>
    </p:spTree>
    <p:extLst>
      <p:ext uri="{BB962C8B-B14F-4D97-AF65-F5344CB8AC3E}">
        <p14:creationId xmlns:p14="http://schemas.microsoft.com/office/powerpoint/2010/main" val="17262023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2939</Words>
  <Application>Microsoft Office PowerPoint</Application>
  <PresentationFormat>Widescreen</PresentationFormat>
  <Paragraphs>173</Paragraphs>
  <Slides>35</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Arial</vt:lpstr>
      <vt:lpstr>Berlin Sans FB</vt:lpstr>
      <vt:lpstr>Calibri</vt:lpstr>
      <vt:lpstr>Calibri Light</vt:lpstr>
      <vt:lpstr>Tema di Office</vt:lpstr>
      <vt:lpstr>Le fonti dopo il 2001: i problemi</vt:lpstr>
      <vt:lpstr>Come si dividono le competenze?</vt:lpstr>
      <vt:lpstr>Divisione per “politiche”</vt:lpstr>
      <vt:lpstr>Presentazione standard di PowerPoint</vt:lpstr>
      <vt:lpstr>Presentazione standard di PowerPoint</vt:lpstr>
      <vt:lpstr>Le fonti dopo il 2001: i problemi</vt:lpstr>
      <vt:lpstr>Materie «trasversali»: l’ambiente</vt:lpstr>
      <vt:lpstr>Presentazione standard di PowerPoint</vt:lpstr>
      <vt:lpstr> Materie trasversali e «principi» (Sent. 331/3003) </vt:lpstr>
      <vt:lpstr>Presentazione standard di PowerPoint</vt:lpstr>
      <vt:lpstr>Quante sono le «materie trasversali»?</vt:lpstr>
      <vt:lpstr>Le fonti dopo il 2001: i problemi</vt:lpstr>
      <vt:lpstr>Le fonti dopo il 2001: i problemi</vt:lpstr>
      <vt:lpstr>Criterio della prevalenza: appalti</vt:lpstr>
      <vt:lpstr>Criterio della prevalenza: regolamenti</vt:lpstr>
      <vt:lpstr>Le fonti dopo il 2001: i problemi</vt:lpstr>
      <vt:lpstr>Presentazione standard di PowerPoint</vt:lpstr>
      <vt:lpstr>Presentazione standard di PowerPoint</vt:lpstr>
      <vt:lpstr>Sussidiarietà e Cartesio</vt:lpstr>
      <vt:lpstr>Multilivello?</vt:lpstr>
      <vt:lpstr>Rappresentanza multilivello</vt:lpstr>
      <vt:lpstr>Scala 1: 1.000</vt:lpstr>
      <vt:lpstr>Scala 1: 10.000</vt:lpstr>
      <vt:lpstr>Scala 1: 650.000</vt:lpstr>
      <vt:lpstr>Sent. 303/2003: la «chiamata in sussidiarietà»</vt:lpstr>
      <vt:lpstr>Sent. 303/2003</vt:lpstr>
      <vt:lpstr>Presentazione standard di PowerPoint</vt:lpstr>
      <vt:lpstr>Presentazione standard di PowerPoint</vt:lpstr>
      <vt:lpstr>Presentazione standard di PowerPoint</vt:lpstr>
      <vt:lpstr>Presentazione standard di PowerPoint</vt:lpstr>
      <vt:lpstr>Sent. 303/2003: le condizioni della «chiamata»</vt:lpstr>
      <vt:lpstr>Presentazione standard di PowerPoint</vt:lpstr>
      <vt:lpstr>«poteri regolamentari»?</vt:lpstr>
      <vt:lpstr>«norme suppletive»</vt:lpstr>
      <vt:lpstr>Le fonti dopo il 2001: i problemi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fonti dopo il 2001: i problemi</dc:title>
  <dc:creator>roberto bin</dc:creator>
  <cp:lastModifiedBy>roberto bin</cp:lastModifiedBy>
  <cp:revision>6</cp:revision>
  <dcterms:created xsi:type="dcterms:W3CDTF">2019-03-31T22:05:08Z</dcterms:created>
  <dcterms:modified xsi:type="dcterms:W3CDTF">2019-03-31T22:49:53Z</dcterms:modified>
</cp:coreProperties>
</file>